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5" r:id="rId2"/>
    <p:sldId id="1159" r:id="rId3"/>
    <p:sldId id="1195" r:id="rId4"/>
    <p:sldId id="1178" r:id="rId5"/>
    <p:sldId id="1200" r:id="rId6"/>
    <p:sldId id="1201" r:id="rId7"/>
    <p:sldId id="1202" r:id="rId8"/>
    <p:sldId id="1194" r:id="rId9"/>
    <p:sldId id="1205" r:id="rId10"/>
    <p:sldId id="1204" r:id="rId11"/>
  </p:sldIdLst>
  <p:sldSz cx="9144000" cy="6858000" type="screen4x3"/>
  <p:notesSz cx="6797675" cy="98742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guide id="3" orient="horz" pos="3111">
          <p15:clr>
            <a:srgbClr val="A4A3A4"/>
          </p15:clr>
        </p15:guide>
        <p15:guide id="4"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404040"/>
    <a:srgbClr val="595959"/>
    <a:srgbClr val="A6A6A6"/>
    <a:srgbClr val="BFBFBF"/>
    <a:srgbClr val="7F7F7F"/>
    <a:srgbClr val="F7F7F7"/>
    <a:srgbClr val="F2F2F2"/>
    <a:srgbClr val="D9D9D9"/>
    <a:srgbClr val="2626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43" autoAdjust="0"/>
    <p:restoredTop sz="94664" autoAdjust="0"/>
  </p:normalViewPr>
  <p:slideViewPr>
    <p:cSldViewPr>
      <p:cViewPr varScale="1">
        <p:scale>
          <a:sx n="108" d="100"/>
          <a:sy n="108" d="100"/>
        </p:scale>
        <p:origin x="207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24"/>
    </p:cViewPr>
  </p:sorterViewPr>
  <p:notesViewPr>
    <p:cSldViewPr>
      <p:cViewPr varScale="1">
        <p:scale>
          <a:sx n="92" d="100"/>
          <a:sy n="92" d="100"/>
        </p:scale>
        <p:origin x="3750" y="72"/>
      </p:cViewPr>
      <p:guideLst>
        <p:guide orient="horz" pos="3110"/>
        <p:guide pos="2141"/>
        <p:guide orient="horz" pos="3111"/>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2"/>
            <a:ext cx="2945659" cy="4937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2"/>
            <a:ext cx="2945659" cy="493712"/>
          </a:xfrm>
          <a:prstGeom prst="rect">
            <a:avLst/>
          </a:prstGeom>
        </p:spPr>
        <p:txBody>
          <a:bodyPr vert="horz" lIns="91440" tIns="45720" rIns="91440" bIns="45720" rtlCol="0"/>
          <a:lstStyle>
            <a:lvl1pPr algn="r">
              <a:defRPr sz="1200"/>
            </a:lvl1pPr>
          </a:lstStyle>
          <a:p>
            <a:fld id="{7C287FA2-D3E1-4B30-81A6-B8D65E945CFF}" type="datetimeFigureOut">
              <a:rPr lang="fr-FR" smtClean="0"/>
              <a:t>20/02/2024</a:t>
            </a:fld>
            <a:endParaRPr lang="fr-FR"/>
          </a:p>
        </p:txBody>
      </p:sp>
      <p:sp>
        <p:nvSpPr>
          <p:cNvPr id="4" name="Espace réservé du pied de page 3"/>
          <p:cNvSpPr>
            <a:spLocks noGrp="1"/>
          </p:cNvSpPr>
          <p:nvPr>
            <p:ph type="ftr" sz="quarter" idx="2"/>
          </p:nvPr>
        </p:nvSpPr>
        <p:spPr>
          <a:xfrm>
            <a:off x="0" y="9378825"/>
            <a:ext cx="2945659" cy="4937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378825"/>
            <a:ext cx="2945659" cy="493712"/>
          </a:xfrm>
          <a:prstGeom prst="rect">
            <a:avLst/>
          </a:prstGeom>
        </p:spPr>
        <p:txBody>
          <a:bodyPr vert="horz" lIns="91440" tIns="45720" rIns="91440" bIns="45720" rtlCol="0" anchor="b"/>
          <a:lstStyle>
            <a:lvl1pPr algn="r">
              <a:defRPr sz="1200"/>
            </a:lvl1pPr>
          </a:lstStyle>
          <a:p>
            <a:fld id="{8C0780FB-C852-47CA-BEDD-705E44070C0D}" type="slidenum">
              <a:rPr lang="fr-FR" smtClean="0"/>
              <a:t>‹N°›</a:t>
            </a:fld>
            <a:endParaRPr lang="fr-FR"/>
          </a:p>
        </p:txBody>
      </p:sp>
    </p:spTree>
    <p:extLst>
      <p:ext uri="{BB962C8B-B14F-4D97-AF65-F5344CB8AC3E}">
        <p14:creationId xmlns:p14="http://schemas.microsoft.com/office/powerpoint/2010/main" val="3285350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2"/>
            <a:ext cx="2945659" cy="4937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2"/>
            <a:ext cx="2945659" cy="493712"/>
          </a:xfrm>
          <a:prstGeom prst="rect">
            <a:avLst/>
          </a:prstGeom>
        </p:spPr>
        <p:txBody>
          <a:bodyPr vert="horz" lIns="91440" tIns="45720" rIns="91440" bIns="45720" rtlCol="0"/>
          <a:lstStyle>
            <a:lvl1pPr algn="r">
              <a:defRPr sz="1200"/>
            </a:lvl1pPr>
          </a:lstStyle>
          <a:p>
            <a:fld id="{622D5937-6B1C-4251-A596-8014693ABCBA}" type="datetimeFigureOut">
              <a:rPr lang="fr-FR" smtClean="0"/>
              <a:t>20/02/2024</a:t>
            </a:fld>
            <a:endParaRPr lang="fr-FR"/>
          </a:p>
        </p:txBody>
      </p:sp>
      <p:sp>
        <p:nvSpPr>
          <p:cNvPr id="4" name="Espace réservé de l'image des diapositives 3"/>
          <p:cNvSpPr>
            <a:spLocks noGrp="1" noRot="1" noChangeAspect="1"/>
          </p:cNvSpPr>
          <p:nvPr>
            <p:ph type="sldImg" idx="2"/>
          </p:nvPr>
        </p:nvSpPr>
        <p:spPr>
          <a:xfrm>
            <a:off x="928688" y="739775"/>
            <a:ext cx="4940300" cy="37052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690269"/>
            <a:ext cx="5438140" cy="4443412"/>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8825"/>
            <a:ext cx="2945659"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378825"/>
            <a:ext cx="2945659" cy="493712"/>
          </a:xfrm>
          <a:prstGeom prst="rect">
            <a:avLst/>
          </a:prstGeom>
        </p:spPr>
        <p:txBody>
          <a:bodyPr vert="horz" lIns="91440" tIns="45720" rIns="91440" bIns="45720" rtlCol="0" anchor="b"/>
          <a:lstStyle>
            <a:lvl1pPr algn="r">
              <a:defRPr sz="1200"/>
            </a:lvl1pPr>
          </a:lstStyle>
          <a:p>
            <a:fld id="{5AEE1E3F-AD05-435F-BE66-0617260772B0}" type="slidenum">
              <a:rPr lang="fr-FR" smtClean="0"/>
              <a:t>‹N°›</a:t>
            </a:fld>
            <a:endParaRPr lang="fr-FR"/>
          </a:p>
        </p:txBody>
      </p:sp>
    </p:spTree>
    <p:extLst>
      <p:ext uri="{BB962C8B-B14F-4D97-AF65-F5344CB8AC3E}">
        <p14:creationId xmlns:p14="http://schemas.microsoft.com/office/powerpoint/2010/main" val="120662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9_1. TITR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4" y="2794"/>
            <a:ext cx="9142931" cy="685719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36296" y="1"/>
            <a:ext cx="1910082" cy="3249252"/>
          </a:xfrm>
          <a:prstGeom prst="rect">
            <a:avLst/>
          </a:prstGeom>
          <a:noFill/>
          <a:extLst>
            <a:ext uri="{909E8E84-426E-40DD-AFC4-6F175D3DCCD1}">
              <a14:hiddenFill xmlns:a14="http://schemas.microsoft.com/office/drawing/2010/main">
                <a:solidFill>
                  <a:srgbClr val="FFFFFF"/>
                </a:solidFill>
              </a14:hiddenFill>
            </a:ext>
          </a:extLst>
        </p:spPr>
      </p:pic>
      <p:sp>
        <p:nvSpPr>
          <p:cNvPr id="102407" name="Rectangle 7"/>
          <p:cNvSpPr>
            <a:spLocks noGrp="1" noChangeArrowheads="1"/>
          </p:cNvSpPr>
          <p:nvPr>
            <p:ph type="subTitle" idx="1"/>
          </p:nvPr>
        </p:nvSpPr>
        <p:spPr>
          <a:xfrm>
            <a:off x="1558777" y="4000872"/>
            <a:ext cx="6047084" cy="686172"/>
          </a:xfrm>
          <a:prstGeom prst="rect">
            <a:avLst/>
          </a:prstGeom>
        </p:spPr>
        <p:txBody>
          <a:bodyPr anchor="ctr" anchorCtr="0">
            <a:noAutofit/>
          </a:bodyPr>
          <a:lstStyle>
            <a:lvl1pPr marL="0" indent="0" algn="ctr">
              <a:buFont typeface="Wingdings" pitchFamily="2" charset="2"/>
              <a:buNone/>
              <a:defRPr sz="2800" i="0" cap="small" baseline="0">
                <a:solidFill>
                  <a:schemeClr val="tx1">
                    <a:lumMod val="75000"/>
                    <a:lumOff val="25000"/>
                  </a:schemeClr>
                </a:solidFill>
              </a:defRPr>
            </a:lvl1pPr>
          </a:lstStyle>
          <a:p>
            <a:pPr lvl="0"/>
            <a:r>
              <a:rPr lang="fr-FR" noProof="0" dirty="0"/>
              <a:t>Modifiez le style des sous-titres</a:t>
            </a:r>
          </a:p>
        </p:txBody>
      </p:sp>
      <p:sp>
        <p:nvSpPr>
          <p:cNvPr id="102408" name="AutoShape 8"/>
          <p:cNvSpPr>
            <a:spLocks noGrp="1" noChangeArrowheads="1"/>
          </p:cNvSpPr>
          <p:nvPr>
            <p:ph type="ctrTitle" sz="quarter"/>
          </p:nvPr>
        </p:nvSpPr>
        <p:spPr>
          <a:xfrm>
            <a:off x="1558778" y="1451992"/>
            <a:ext cx="6021582" cy="1905000"/>
          </a:xfrm>
          <a:prstGeom prst="roundRect">
            <a:avLst>
              <a:gd name="adj" fmla="val 0"/>
            </a:avLst>
          </a:prstGeom>
        </p:spPr>
        <p:txBody>
          <a:bodyPr anchor="ctr">
            <a:noAutofit/>
          </a:bodyPr>
          <a:lstStyle>
            <a:lvl1pPr algn="ctr">
              <a:defRPr sz="3600" b="0" cap="small" baseline="0">
                <a:solidFill>
                  <a:schemeClr val="tx1">
                    <a:lumMod val="75000"/>
                    <a:lumOff val="25000"/>
                  </a:schemeClr>
                </a:solidFill>
                <a:latin typeface="+mn-lt"/>
              </a:defRPr>
            </a:lvl1pPr>
          </a:lstStyle>
          <a:p>
            <a:pPr lvl="0"/>
            <a:r>
              <a:rPr lang="fr-FR" noProof="0" dirty="0"/>
              <a:t>Modifiez le style du titre</a:t>
            </a:r>
          </a:p>
        </p:txBody>
      </p:sp>
      <p:sp>
        <p:nvSpPr>
          <p:cNvPr id="7" name="Espace réservé du texte 6"/>
          <p:cNvSpPr>
            <a:spLocks noGrp="1"/>
          </p:cNvSpPr>
          <p:nvPr>
            <p:ph type="body" sz="quarter" idx="10" hasCustomPrompt="1"/>
          </p:nvPr>
        </p:nvSpPr>
        <p:spPr>
          <a:xfrm>
            <a:off x="3251785" y="4687044"/>
            <a:ext cx="2622119" cy="360238"/>
          </a:xfrm>
          <a:prstGeom prst="rect">
            <a:avLst/>
          </a:prstGeom>
        </p:spPr>
        <p:txBody>
          <a:bodyPr/>
          <a:lstStyle>
            <a:lvl1pPr algn="ctr">
              <a:defRPr sz="1800" cap="small" baseline="0">
                <a:solidFill>
                  <a:schemeClr val="tx1">
                    <a:lumMod val="75000"/>
                    <a:lumOff val="25000"/>
                  </a:schemeClr>
                </a:solidFill>
                <a:latin typeface="+mj-lt"/>
              </a:defRPr>
            </a:lvl1pPr>
          </a:lstStyle>
          <a:p>
            <a:pPr lvl="0"/>
            <a:r>
              <a:rPr lang="fr-FR" dirty="0"/>
              <a:t>17 décembre 2017</a:t>
            </a:r>
          </a:p>
        </p:txBody>
      </p:sp>
    </p:spTree>
    <p:extLst>
      <p:ext uri="{BB962C8B-B14F-4D97-AF65-F5344CB8AC3E}">
        <p14:creationId xmlns:p14="http://schemas.microsoft.com/office/powerpoint/2010/main" val="1018965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SOMMAIRE_1">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29" y="0"/>
            <a:ext cx="9143549" cy="2564004"/>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36296" y="1"/>
            <a:ext cx="1910082" cy="3249252"/>
          </a:xfrm>
          <a:prstGeom prst="rect">
            <a:avLst/>
          </a:prstGeom>
          <a:noFill/>
          <a:extLst>
            <a:ext uri="{909E8E84-426E-40DD-AFC4-6F175D3DCCD1}">
              <a14:hiddenFill xmlns:a14="http://schemas.microsoft.com/office/drawing/2010/main">
                <a:solidFill>
                  <a:srgbClr val="FFFFFF"/>
                </a:solidFill>
              </a14:hiddenFill>
            </a:ext>
          </a:extLst>
        </p:spPr>
      </p:pic>
      <p:sp>
        <p:nvSpPr>
          <p:cNvPr id="28" name="Espace réservé du contenu 2"/>
          <p:cNvSpPr>
            <a:spLocks noGrp="1"/>
          </p:cNvSpPr>
          <p:nvPr>
            <p:ph idx="1" hasCustomPrompt="1"/>
          </p:nvPr>
        </p:nvSpPr>
        <p:spPr>
          <a:xfrm>
            <a:off x="251520" y="1340769"/>
            <a:ext cx="8293779" cy="4755182"/>
          </a:xfrm>
          <a:prstGeom prst="rect">
            <a:avLst/>
          </a:prstGeom>
        </p:spPr>
        <p:txBody>
          <a:bodyPr/>
          <a:lstStyle>
            <a:lvl1pPr marL="0" indent="0" algn="just">
              <a:buClr>
                <a:schemeClr val="tx1">
                  <a:lumMod val="75000"/>
                  <a:lumOff val="25000"/>
                </a:schemeClr>
              </a:buClr>
              <a:buFont typeface="+mj-lt"/>
              <a:buNone/>
              <a:defRPr sz="3200" b="1" cap="small" baseline="0">
                <a:solidFill>
                  <a:srgbClr val="C00000"/>
                </a:solidFill>
              </a:defRPr>
            </a:lvl1pPr>
            <a:lvl2pPr marL="714375" indent="0" algn="just">
              <a:buFont typeface="Wingdings" panose="05000000000000000000" pitchFamily="2" charset="2"/>
              <a:buNone/>
              <a:defRPr sz="1800" cap="small" baseline="0">
                <a:solidFill>
                  <a:schemeClr val="tx1">
                    <a:lumMod val="75000"/>
                    <a:lumOff val="25000"/>
                  </a:schemeClr>
                </a:solidFill>
              </a:defRPr>
            </a:lvl2pPr>
            <a:lvl3pPr marL="0" indent="0" algn="just">
              <a:buClr>
                <a:schemeClr val="tx1">
                  <a:lumMod val="75000"/>
                  <a:lumOff val="25000"/>
                </a:schemeClr>
              </a:buClr>
              <a:buSzPct val="100000"/>
              <a:buFont typeface="+mj-lt"/>
              <a:buNone/>
              <a:defRPr sz="3200" b="1" cap="small" baseline="0">
                <a:solidFill>
                  <a:schemeClr val="bg1">
                    <a:lumMod val="50000"/>
                  </a:schemeClr>
                </a:solidFill>
              </a:defRPr>
            </a:lvl3pPr>
            <a:lvl4pPr marL="714375" indent="0" algn="just">
              <a:buNone/>
              <a:defRPr sz="1800" cap="small" baseline="0">
                <a:solidFill>
                  <a:schemeClr val="bg1">
                    <a:lumMod val="50000"/>
                  </a:schemeClr>
                </a:solidFill>
              </a:defRPr>
            </a:lvl4pPr>
            <a:lvl5pPr marL="714375" indent="0" algn="just">
              <a:buFont typeface="Calibri" panose="020F0502020204030204" pitchFamily="34" charset="0"/>
              <a:buNone/>
              <a:defRPr sz="1600" cap="small" baseline="0">
                <a:solidFill>
                  <a:schemeClr val="bg1">
                    <a:lumMod val="50000"/>
                  </a:schemeClr>
                </a:solidFill>
              </a:defRPr>
            </a:lvl5pPr>
            <a:lvl6pPr marL="714375" indent="0" algn="just">
              <a:buFont typeface="Calibri" panose="020F0502020204030204" pitchFamily="34" charset="0"/>
              <a:buNone/>
              <a:defRPr sz="1400" cap="small" baseline="0">
                <a:solidFill>
                  <a:schemeClr val="bg1">
                    <a:lumMod val="50000"/>
                  </a:schemeClr>
                </a:solidFill>
              </a:defRPr>
            </a:lvl6pPr>
          </a:lstStyle>
          <a:p>
            <a:pPr lvl="0"/>
            <a:r>
              <a:rPr lang="fr-FR" dirty="0"/>
              <a:t>1.  Titre 1</a:t>
            </a:r>
          </a:p>
          <a:p>
            <a:pPr lvl="1"/>
            <a:r>
              <a:rPr lang="fr-FR" dirty="0"/>
              <a:t>Deuxième niveau</a:t>
            </a:r>
          </a:p>
          <a:p>
            <a:pPr lvl="2"/>
            <a:r>
              <a:rPr lang="fr-FR" dirty="0"/>
              <a:t>2.  Titre 2</a:t>
            </a:r>
          </a:p>
          <a:p>
            <a:pPr lvl="3"/>
            <a:r>
              <a:rPr lang="fr-FR" dirty="0"/>
              <a:t>Deuxième niveau</a:t>
            </a:r>
          </a:p>
          <a:p>
            <a:pPr lvl="4"/>
            <a:r>
              <a:rPr lang="fr-FR" dirty="0"/>
              <a:t>Troisième niveau</a:t>
            </a:r>
          </a:p>
          <a:p>
            <a:pPr lvl="5"/>
            <a:r>
              <a:rPr lang="fr-FR" dirty="0"/>
              <a:t>Quatrième niveau</a:t>
            </a:r>
          </a:p>
        </p:txBody>
      </p:sp>
      <p:sp>
        <p:nvSpPr>
          <p:cNvPr id="2" name="ZoneTexte 1"/>
          <p:cNvSpPr txBox="1"/>
          <p:nvPr userDrawn="1"/>
        </p:nvSpPr>
        <p:spPr>
          <a:xfrm>
            <a:off x="830780" y="287826"/>
            <a:ext cx="3347266" cy="474309"/>
          </a:xfrm>
          <a:prstGeom prst="rect">
            <a:avLst/>
          </a:prstGeom>
          <a:noFill/>
        </p:spPr>
        <p:txBody>
          <a:bodyPr wrap="square" rtlCol="0" anchor="ctr" anchorCtr="0">
            <a:noAutofit/>
          </a:bodyPr>
          <a:lstStyle/>
          <a:p>
            <a:r>
              <a:rPr lang="fr-FR" sz="3200" cap="small" baseline="0" dirty="0">
                <a:solidFill>
                  <a:schemeClr val="tx1">
                    <a:lumMod val="75000"/>
                    <a:lumOff val="25000"/>
                  </a:schemeClr>
                </a:solidFill>
                <a:latin typeface="+mj-lt"/>
              </a:rPr>
              <a:t>Sommaire</a:t>
            </a:r>
          </a:p>
        </p:txBody>
      </p:sp>
    </p:spTree>
    <p:extLst>
      <p:ext uri="{BB962C8B-B14F-4D97-AF65-F5344CB8AC3E}">
        <p14:creationId xmlns:p14="http://schemas.microsoft.com/office/powerpoint/2010/main" val="133400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827584" y="285337"/>
            <a:ext cx="6984776" cy="463289"/>
          </a:xfrm>
          <a:prstGeom prst="rect">
            <a:avLst/>
          </a:prstGeom>
        </p:spPr>
        <p:txBody>
          <a:bodyPr anchor="ctr" anchorCtr="0"/>
          <a:lstStyle>
            <a:lvl1pPr>
              <a:defRPr cap="small" baseline="0">
                <a:solidFill>
                  <a:schemeClr val="tx1">
                    <a:lumMod val="75000"/>
                    <a:lumOff val="25000"/>
                  </a:schemeClr>
                </a:solidFill>
              </a:defRPr>
            </a:lvl1pPr>
          </a:lstStyle>
          <a:p>
            <a:r>
              <a:rPr lang="fr-FR" dirty="0"/>
              <a:t>Titre</a:t>
            </a:r>
          </a:p>
        </p:txBody>
      </p:sp>
      <p:sp>
        <p:nvSpPr>
          <p:cNvPr id="3" name="Espace réservé du contenu 2"/>
          <p:cNvSpPr>
            <a:spLocks noGrp="1"/>
          </p:cNvSpPr>
          <p:nvPr>
            <p:ph idx="1"/>
          </p:nvPr>
        </p:nvSpPr>
        <p:spPr>
          <a:xfrm>
            <a:off x="251520" y="1206480"/>
            <a:ext cx="8496944" cy="5040560"/>
          </a:xfrm>
          <a:prstGeom prst="rect">
            <a:avLst/>
          </a:prstGeom>
        </p:spPr>
        <p:txBody>
          <a:bodyPr/>
          <a:lstStyle>
            <a:lvl1pPr algn="just">
              <a:defRPr sz="2400">
                <a:solidFill>
                  <a:srgbClr val="C00000"/>
                </a:solidFill>
              </a:defRPr>
            </a:lvl1pPr>
            <a:lvl2pPr marL="342900" indent="-342900" algn="just">
              <a:buFont typeface="Wingdings" panose="05000000000000000000" pitchFamily="2" charset="2"/>
              <a:buChar char="§"/>
              <a:defRPr sz="2400">
                <a:solidFill>
                  <a:schemeClr val="tx1">
                    <a:lumMod val="75000"/>
                    <a:lumOff val="25000"/>
                  </a:schemeClr>
                </a:solidFill>
              </a:defRPr>
            </a:lvl2pPr>
            <a:lvl3pPr marL="809625" indent="-228600" algn="just">
              <a:buSzPct val="80000"/>
              <a:defRPr sz="2000">
                <a:solidFill>
                  <a:schemeClr val="tx1">
                    <a:lumMod val="75000"/>
                    <a:lumOff val="25000"/>
                  </a:schemeClr>
                </a:solidFill>
              </a:defRPr>
            </a:lvl3pPr>
            <a:lvl4pPr marL="1343025" indent="-228600" algn="just">
              <a:defRPr sz="1800">
                <a:solidFill>
                  <a:schemeClr val="tx1">
                    <a:lumMod val="75000"/>
                    <a:lumOff val="25000"/>
                  </a:schemeClr>
                </a:solidFill>
              </a:defRPr>
            </a:lvl4pPr>
            <a:lvl5pPr marL="1790700" indent="-228600" algn="just">
              <a:buFont typeface="Calibri" panose="020F0502020204030204" pitchFamily="34" charset="0"/>
              <a:buChar char="‒"/>
              <a:defRPr sz="1600">
                <a:solidFill>
                  <a:schemeClr val="tx1">
                    <a:lumMod val="75000"/>
                    <a:lumOff val="25000"/>
                  </a:schemeClr>
                </a:solidFill>
              </a:defRPr>
            </a:lvl5pPr>
            <a:lvl6pPr marL="2514600" indent="-228600" algn="just">
              <a:buFont typeface="Calibri" panose="020F0502020204030204" pitchFamily="34" charset="0"/>
              <a:buChar char="‒"/>
              <a:defRPr sz="1400">
                <a:solidFill>
                  <a:schemeClr val="tx1">
                    <a:lumMod val="75000"/>
                    <a:lumOff val="25000"/>
                  </a:schemeClr>
                </a:solidFill>
              </a:defRPr>
            </a:lvl6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p>
        </p:txBody>
      </p:sp>
      <p:sp>
        <p:nvSpPr>
          <p:cNvPr id="7" name="Espace réservé du texte 6"/>
          <p:cNvSpPr>
            <a:spLocks noGrp="1"/>
          </p:cNvSpPr>
          <p:nvPr>
            <p:ph type="body" sz="quarter" idx="10" hasCustomPrompt="1"/>
          </p:nvPr>
        </p:nvSpPr>
        <p:spPr>
          <a:xfrm>
            <a:off x="1259632" y="764706"/>
            <a:ext cx="6696744" cy="432046"/>
          </a:xfrm>
          <a:prstGeom prst="rect">
            <a:avLst/>
          </a:prstGeom>
        </p:spPr>
        <p:txBody>
          <a:bodyPr anchor="ctr" anchorCtr="0"/>
          <a:lstStyle>
            <a:lvl1pPr>
              <a:defRPr sz="2800" cap="small" baseline="0">
                <a:solidFill>
                  <a:schemeClr val="tx1">
                    <a:lumMod val="75000"/>
                    <a:lumOff val="25000"/>
                  </a:schemeClr>
                </a:solidFill>
              </a:defRPr>
            </a:lvl1pPr>
          </a:lstStyle>
          <a:p>
            <a:pPr lvl="0"/>
            <a:r>
              <a:rPr lang="fr-FR" dirty="0"/>
              <a:t>Sous-Titre</a:t>
            </a:r>
          </a:p>
        </p:txBody>
      </p:sp>
    </p:spTree>
    <p:extLst>
      <p:ext uri="{BB962C8B-B14F-4D97-AF65-F5344CB8AC3E}">
        <p14:creationId xmlns:p14="http://schemas.microsoft.com/office/powerpoint/2010/main" val="1615704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0_1. TITR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4" y="2794"/>
            <a:ext cx="9142931" cy="685719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36296" y="1"/>
            <a:ext cx="1910082" cy="3249252"/>
          </a:xfrm>
          <a:prstGeom prst="rect">
            <a:avLst/>
          </a:prstGeom>
          <a:noFill/>
          <a:extLst>
            <a:ext uri="{909E8E84-426E-40DD-AFC4-6F175D3DCCD1}">
              <a14:hiddenFill xmlns:a14="http://schemas.microsoft.com/office/drawing/2010/main">
                <a:solidFill>
                  <a:srgbClr val="FFFFFF"/>
                </a:solidFill>
              </a14:hiddenFill>
            </a:ext>
          </a:extLst>
        </p:spPr>
      </p:pic>
      <p:sp>
        <p:nvSpPr>
          <p:cNvPr id="102407" name="Rectangle 7"/>
          <p:cNvSpPr>
            <a:spLocks noGrp="1" noChangeArrowheads="1"/>
          </p:cNvSpPr>
          <p:nvPr>
            <p:ph type="subTitle" idx="1"/>
          </p:nvPr>
        </p:nvSpPr>
        <p:spPr>
          <a:xfrm>
            <a:off x="1558777" y="4000872"/>
            <a:ext cx="6047084" cy="686172"/>
          </a:xfrm>
          <a:prstGeom prst="rect">
            <a:avLst/>
          </a:prstGeom>
        </p:spPr>
        <p:txBody>
          <a:bodyPr anchor="ctr" anchorCtr="0">
            <a:noAutofit/>
          </a:bodyPr>
          <a:lstStyle>
            <a:lvl1pPr marL="0" indent="0" algn="ctr">
              <a:buFont typeface="Wingdings" pitchFamily="2" charset="2"/>
              <a:buNone/>
              <a:defRPr sz="2800" i="0" cap="small" baseline="0">
                <a:solidFill>
                  <a:schemeClr val="tx1">
                    <a:lumMod val="75000"/>
                    <a:lumOff val="25000"/>
                  </a:schemeClr>
                </a:solidFill>
              </a:defRPr>
            </a:lvl1pPr>
          </a:lstStyle>
          <a:p>
            <a:pPr lvl="0"/>
            <a:r>
              <a:rPr lang="fr-FR" noProof="0" dirty="0"/>
              <a:t>Modifiez le style des sous-titres</a:t>
            </a:r>
          </a:p>
        </p:txBody>
      </p:sp>
      <p:sp>
        <p:nvSpPr>
          <p:cNvPr id="102408" name="AutoShape 8"/>
          <p:cNvSpPr>
            <a:spLocks noGrp="1" noChangeArrowheads="1"/>
          </p:cNvSpPr>
          <p:nvPr>
            <p:ph type="ctrTitle" sz="quarter"/>
          </p:nvPr>
        </p:nvSpPr>
        <p:spPr>
          <a:xfrm>
            <a:off x="1558778" y="1451992"/>
            <a:ext cx="6021582" cy="1905000"/>
          </a:xfrm>
          <a:prstGeom prst="roundRect">
            <a:avLst>
              <a:gd name="adj" fmla="val 0"/>
            </a:avLst>
          </a:prstGeom>
        </p:spPr>
        <p:txBody>
          <a:bodyPr anchor="ctr">
            <a:noAutofit/>
          </a:bodyPr>
          <a:lstStyle>
            <a:lvl1pPr algn="ctr">
              <a:defRPr sz="3600" b="0" cap="small" baseline="0">
                <a:solidFill>
                  <a:schemeClr val="tx1">
                    <a:lumMod val="75000"/>
                    <a:lumOff val="25000"/>
                  </a:schemeClr>
                </a:solidFill>
                <a:latin typeface="+mn-lt"/>
              </a:defRPr>
            </a:lvl1pPr>
          </a:lstStyle>
          <a:p>
            <a:pPr lvl="0"/>
            <a:r>
              <a:rPr lang="fr-FR" noProof="0" dirty="0"/>
              <a:t>Modifiez le style du titre</a:t>
            </a:r>
          </a:p>
        </p:txBody>
      </p:sp>
      <p:sp>
        <p:nvSpPr>
          <p:cNvPr id="7" name="Espace réservé du texte 6"/>
          <p:cNvSpPr>
            <a:spLocks noGrp="1"/>
          </p:cNvSpPr>
          <p:nvPr>
            <p:ph type="body" sz="quarter" idx="10" hasCustomPrompt="1"/>
          </p:nvPr>
        </p:nvSpPr>
        <p:spPr>
          <a:xfrm>
            <a:off x="3251785" y="4687044"/>
            <a:ext cx="2622119" cy="360238"/>
          </a:xfrm>
          <a:prstGeom prst="rect">
            <a:avLst/>
          </a:prstGeom>
        </p:spPr>
        <p:txBody>
          <a:bodyPr/>
          <a:lstStyle>
            <a:lvl1pPr algn="ctr">
              <a:defRPr sz="1800" cap="small" baseline="0">
                <a:solidFill>
                  <a:schemeClr val="tx1">
                    <a:lumMod val="75000"/>
                    <a:lumOff val="25000"/>
                  </a:schemeClr>
                </a:solidFill>
                <a:latin typeface="+mj-lt"/>
              </a:defRPr>
            </a:lvl1pPr>
          </a:lstStyle>
          <a:p>
            <a:pPr lvl="0"/>
            <a:r>
              <a:rPr lang="fr-FR" dirty="0"/>
              <a:t>17 décembre 2017</a:t>
            </a:r>
          </a:p>
        </p:txBody>
      </p:sp>
    </p:spTree>
    <p:extLst>
      <p:ext uri="{BB962C8B-B14F-4D97-AF65-F5344CB8AC3E}">
        <p14:creationId xmlns:p14="http://schemas.microsoft.com/office/powerpoint/2010/main" val="216550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2.SOMMAIRE_1">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29" y="0"/>
            <a:ext cx="9143549" cy="2564004"/>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36296" y="1"/>
            <a:ext cx="1910082" cy="3249252"/>
          </a:xfrm>
          <a:prstGeom prst="rect">
            <a:avLst/>
          </a:prstGeom>
          <a:noFill/>
          <a:extLst>
            <a:ext uri="{909E8E84-426E-40DD-AFC4-6F175D3DCCD1}">
              <a14:hiddenFill xmlns:a14="http://schemas.microsoft.com/office/drawing/2010/main">
                <a:solidFill>
                  <a:srgbClr val="FFFFFF"/>
                </a:solidFill>
              </a14:hiddenFill>
            </a:ext>
          </a:extLst>
        </p:spPr>
      </p:pic>
      <p:sp>
        <p:nvSpPr>
          <p:cNvPr id="28" name="Espace réservé du contenu 2"/>
          <p:cNvSpPr>
            <a:spLocks noGrp="1"/>
          </p:cNvSpPr>
          <p:nvPr>
            <p:ph idx="1" hasCustomPrompt="1"/>
          </p:nvPr>
        </p:nvSpPr>
        <p:spPr>
          <a:xfrm>
            <a:off x="251520" y="1340769"/>
            <a:ext cx="8293779" cy="4755182"/>
          </a:xfrm>
          <a:prstGeom prst="rect">
            <a:avLst/>
          </a:prstGeom>
        </p:spPr>
        <p:txBody>
          <a:bodyPr/>
          <a:lstStyle>
            <a:lvl1pPr marL="0" indent="0" algn="just">
              <a:buClr>
                <a:schemeClr val="tx1">
                  <a:lumMod val="75000"/>
                  <a:lumOff val="25000"/>
                </a:schemeClr>
              </a:buClr>
              <a:buFont typeface="+mj-lt"/>
              <a:buNone/>
              <a:defRPr sz="3200" b="1" cap="small" baseline="0">
                <a:solidFill>
                  <a:srgbClr val="C00000"/>
                </a:solidFill>
              </a:defRPr>
            </a:lvl1pPr>
            <a:lvl2pPr marL="714375" indent="0" algn="just">
              <a:buFont typeface="Wingdings" panose="05000000000000000000" pitchFamily="2" charset="2"/>
              <a:buNone/>
              <a:defRPr sz="1800" cap="small" baseline="0">
                <a:solidFill>
                  <a:schemeClr val="tx1">
                    <a:lumMod val="75000"/>
                    <a:lumOff val="25000"/>
                  </a:schemeClr>
                </a:solidFill>
              </a:defRPr>
            </a:lvl2pPr>
            <a:lvl3pPr marL="0" indent="0" algn="just">
              <a:buClr>
                <a:schemeClr val="tx1">
                  <a:lumMod val="75000"/>
                  <a:lumOff val="25000"/>
                </a:schemeClr>
              </a:buClr>
              <a:buSzPct val="100000"/>
              <a:buFont typeface="+mj-lt"/>
              <a:buNone/>
              <a:defRPr sz="3200" b="1" cap="small" baseline="0">
                <a:solidFill>
                  <a:schemeClr val="bg1">
                    <a:lumMod val="50000"/>
                  </a:schemeClr>
                </a:solidFill>
              </a:defRPr>
            </a:lvl3pPr>
            <a:lvl4pPr marL="714375" indent="0" algn="just">
              <a:buNone/>
              <a:defRPr sz="1800" cap="small" baseline="0">
                <a:solidFill>
                  <a:schemeClr val="bg1">
                    <a:lumMod val="50000"/>
                  </a:schemeClr>
                </a:solidFill>
              </a:defRPr>
            </a:lvl4pPr>
            <a:lvl5pPr marL="714375" indent="0" algn="just">
              <a:buFont typeface="Calibri" panose="020F0502020204030204" pitchFamily="34" charset="0"/>
              <a:buNone/>
              <a:defRPr sz="1600" cap="small" baseline="0">
                <a:solidFill>
                  <a:schemeClr val="bg1">
                    <a:lumMod val="50000"/>
                  </a:schemeClr>
                </a:solidFill>
              </a:defRPr>
            </a:lvl5pPr>
            <a:lvl6pPr marL="714375" indent="0" algn="just">
              <a:buFont typeface="Calibri" panose="020F0502020204030204" pitchFamily="34" charset="0"/>
              <a:buNone/>
              <a:defRPr sz="1400" cap="small" baseline="0">
                <a:solidFill>
                  <a:schemeClr val="bg1">
                    <a:lumMod val="50000"/>
                  </a:schemeClr>
                </a:solidFill>
              </a:defRPr>
            </a:lvl6pPr>
          </a:lstStyle>
          <a:p>
            <a:pPr lvl="0"/>
            <a:r>
              <a:rPr lang="fr-FR" dirty="0"/>
              <a:t>1.  Titre 1</a:t>
            </a:r>
          </a:p>
          <a:p>
            <a:pPr lvl="1"/>
            <a:r>
              <a:rPr lang="fr-FR" dirty="0"/>
              <a:t>Deuxième niveau</a:t>
            </a:r>
          </a:p>
          <a:p>
            <a:pPr lvl="2"/>
            <a:r>
              <a:rPr lang="fr-FR" dirty="0"/>
              <a:t>2.  Titre 2</a:t>
            </a:r>
          </a:p>
          <a:p>
            <a:pPr lvl="3"/>
            <a:r>
              <a:rPr lang="fr-FR" dirty="0"/>
              <a:t>Deuxième niveau</a:t>
            </a:r>
          </a:p>
          <a:p>
            <a:pPr lvl="4"/>
            <a:r>
              <a:rPr lang="fr-FR" dirty="0"/>
              <a:t>Troisième niveau</a:t>
            </a:r>
          </a:p>
          <a:p>
            <a:pPr lvl="5"/>
            <a:r>
              <a:rPr lang="fr-FR" dirty="0"/>
              <a:t>Quatrième niveau</a:t>
            </a:r>
          </a:p>
        </p:txBody>
      </p:sp>
      <p:sp>
        <p:nvSpPr>
          <p:cNvPr id="2" name="ZoneTexte 1"/>
          <p:cNvSpPr txBox="1"/>
          <p:nvPr userDrawn="1"/>
        </p:nvSpPr>
        <p:spPr>
          <a:xfrm>
            <a:off x="830780" y="287826"/>
            <a:ext cx="3347266" cy="474309"/>
          </a:xfrm>
          <a:prstGeom prst="rect">
            <a:avLst/>
          </a:prstGeom>
          <a:noFill/>
        </p:spPr>
        <p:txBody>
          <a:bodyPr wrap="square" rtlCol="0" anchor="ctr" anchorCtr="0">
            <a:noAutofit/>
          </a:bodyPr>
          <a:lstStyle/>
          <a:p>
            <a:r>
              <a:rPr lang="fr-FR" sz="3200" cap="small" dirty="0">
                <a:solidFill>
                  <a:prstClr val="black">
                    <a:lumMod val="75000"/>
                    <a:lumOff val="25000"/>
                  </a:prstClr>
                </a:solidFill>
              </a:rPr>
              <a:t>Sommaire</a:t>
            </a:r>
          </a:p>
        </p:txBody>
      </p:sp>
    </p:spTree>
    <p:extLst>
      <p:ext uri="{BB962C8B-B14F-4D97-AF65-F5344CB8AC3E}">
        <p14:creationId xmlns:p14="http://schemas.microsoft.com/office/powerpoint/2010/main" val="1335026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2.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827584" y="285337"/>
            <a:ext cx="6984776" cy="463289"/>
          </a:xfrm>
          <a:prstGeom prst="rect">
            <a:avLst/>
          </a:prstGeom>
        </p:spPr>
        <p:txBody>
          <a:bodyPr anchor="ctr" anchorCtr="0"/>
          <a:lstStyle>
            <a:lvl1pPr>
              <a:defRPr cap="small" baseline="0">
                <a:solidFill>
                  <a:schemeClr val="tx1">
                    <a:lumMod val="75000"/>
                    <a:lumOff val="25000"/>
                  </a:schemeClr>
                </a:solidFill>
              </a:defRPr>
            </a:lvl1pPr>
          </a:lstStyle>
          <a:p>
            <a:r>
              <a:rPr lang="fr-FR" dirty="0"/>
              <a:t>Titre</a:t>
            </a:r>
          </a:p>
        </p:txBody>
      </p:sp>
      <p:sp>
        <p:nvSpPr>
          <p:cNvPr id="3" name="Espace réservé du contenu 2"/>
          <p:cNvSpPr>
            <a:spLocks noGrp="1"/>
          </p:cNvSpPr>
          <p:nvPr>
            <p:ph idx="1"/>
          </p:nvPr>
        </p:nvSpPr>
        <p:spPr>
          <a:xfrm>
            <a:off x="251520" y="1206480"/>
            <a:ext cx="8496944" cy="5040560"/>
          </a:xfrm>
          <a:prstGeom prst="rect">
            <a:avLst/>
          </a:prstGeom>
        </p:spPr>
        <p:txBody>
          <a:bodyPr/>
          <a:lstStyle>
            <a:lvl1pPr algn="just">
              <a:defRPr sz="2400">
                <a:solidFill>
                  <a:srgbClr val="C00000"/>
                </a:solidFill>
              </a:defRPr>
            </a:lvl1pPr>
            <a:lvl2pPr marL="342900" indent="-342900" algn="just">
              <a:buFont typeface="Wingdings" panose="05000000000000000000" pitchFamily="2" charset="2"/>
              <a:buChar char="§"/>
              <a:defRPr sz="2400">
                <a:solidFill>
                  <a:schemeClr val="tx1">
                    <a:lumMod val="75000"/>
                    <a:lumOff val="25000"/>
                  </a:schemeClr>
                </a:solidFill>
              </a:defRPr>
            </a:lvl2pPr>
            <a:lvl3pPr marL="809625" indent="-228600" algn="just">
              <a:buSzPct val="80000"/>
              <a:defRPr sz="2000">
                <a:solidFill>
                  <a:schemeClr val="tx1">
                    <a:lumMod val="75000"/>
                    <a:lumOff val="25000"/>
                  </a:schemeClr>
                </a:solidFill>
              </a:defRPr>
            </a:lvl3pPr>
            <a:lvl4pPr marL="1343025" indent="-228600" algn="just">
              <a:defRPr sz="1800">
                <a:solidFill>
                  <a:schemeClr val="tx1">
                    <a:lumMod val="75000"/>
                    <a:lumOff val="25000"/>
                  </a:schemeClr>
                </a:solidFill>
              </a:defRPr>
            </a:lvl4pPr>
            <a:lvl5pPr marL="1790700" indent="-228600" algn="just">
              <a:buFont typeface="Calibri" panose="020F0502020204030204" pitchFamily="34" charset="0"/>
              <a:buChar char="‒"/>
              <a:defRPr sz="1600">
                <a:solidFill>
                  <a:schemeClr val="tx1">
                    <a:lumMod val="75000"/>
                    <a:lumOff val="25000"/>
                  </a:schemeClr>
                </a:solidFill>
              </a:defRPr>
            </a:lvl5pPr>
            <a:lvl6pPr marL="2514600" indent="-228600" algn="just">
              <a:buFont typeface="Calibri" panose="020F0502020204030204" pitchFamily="34" charset="0"/>
              <a:buChar char="‒"/>
              <a:defRPr sz="1400">
                <a:solidFill>
                  <a:schemeClr val="tx1">
                    <a:lumMod val="75000"/>
                    <a:lumOff val="25000"/>
                  </a:schemeClr>
                </a:solidFill>
              </a:defRPr>
            </a:lvl6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p>
        </p:txBody>
      </p:sp>
      <p:sp>
        <p:nvSpPr>
          <p:cNvPr id="7" name="Espace réservé du texte 6"/>
          <p:cNvSpPr>
            <a:spLocks noGrp="1"/>
          </p:cNvSpPr>
          <p:nvPr>
            <p:ph type="body" sz="quarter" idx="10" hasCustomPrompt="1"/>
          </p:nvPr>
        </p:nvSpPr>
        <p:spPr>
          <a:xfrm>
            <a:off x="1259632" y="764706"/>
            <a:ext cx="6696744" cy="432046"/>
          </a:xfrm>
          <a:prstGeom prst="rect">
            <a:avLst/>
          </a:prstGeom>
        </p:spPr>
        <p:txBody>
          <a:bodyPr anchor="ctr" anchorCtr="0"/>
          <a:lstStyle>
            <a:lvl1pPr>
              <a:defRPr sz="2800" cap="small" baseline="0">
                <a:solidFill>
                  <a:schemeClr val="tx1">
                    <a:lumMod val="75000"/>
                    <a:lumOff val="25000"/>
                  </a:schemeClr>
                </a:solidFill>
              </a:defRPr>
            </a:lvl1pPr>
          </a:lstStyle>
          <a:p>
            <a:pPr lvl="0"/>
            <a:r>
              <a:rPr lang="fr-FR" dirty="0"/>
              <a:t>Sous-Titre</a:t>
            </a:r>
          </a:p>
        </p:txBody>
      </p:sp>
    </p:spTree>
    <p:extLst>
      <p:ext uri="{BB962C8B-B14F-4D97-AF65-F5344CB8AC3E}">
        <p14:creationId xmlns:p14="http://schemas.microsoft.com/office/powerpoint/2010/main" val="909761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Picture 2"/>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2604" y="-3713"/>
            <a:ext cx="9146604" cy="2564860"/>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Connecteur droit 18"/>
          <p:cNvCxnSpPr/>
          <p:nvPr userDrawn="1"/>
        </p:nvCxnSpPr>
        <p:spPr>
          <a:xfrm>
            <a:off x="251520" y="6237312"/>
            <a:ext cx="864354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1" name="ZoneTexte 20"/>
          <p:cNvSpPr txBox="1"/>
          <p:nvPr userDrawn="1"/>
        </p:nvSpPr>
        <p:spPr>
          <a:xfrm>
            <a:off x="7812360" y="6332140"/>
            <a:ext cx="1082700" cy="307777"/>
          </a:xfrm>
          <a:prstGeom prst="rect">
            <a:avLst/>
          </a:prstGeom>
          <a:noFill/>
        </p:spPr>
        <p:txBody>
          <a:bodyPr wrap="square" rtlCol="0">
            <a:spAutoFit/>
          </a:bodyPr>
          <a:lstStyle/>
          <a:p>
            <a:pPr algn="ctr"/>
            <a:r>
              <a:rPr lang="fr-FR" sz="1400" b="0" dirty="0">
                <a:solidFill>
                  <a:srgbClr val="C00000"/>
                </a:solidFill>
              </a:rPr>
              <a:t>|</a:t>
            </a:r>
            <a:r>
              <a:rPr lang="fr-FR" sz="1400" dirty="0">
                <a:solidFill>
                  <a:schemeClr val="tx1">
                    <a:lumMod val="75000"/>
                    <a:lumOff val="25000"/>
                  </a:schemeClr>
                </a:solidFill>
              </a:rPr>
              <a:t>  </a:t>
            </a:r>
            <a:fld id="{4149A777-1A7A-41A9-A608-5CF4084F6B85}" type="slidenum">
              <a:rPr lang="fr-FR" sz="1400" smtClean="0">
                <a:solidFill>
                  <a:schemeClr val="tx1">
                    <a:lumMod val="75000"/>
                    <a:lumOff val="25000"/>
                  </a:schemeClr>
                </a:solidFill>
              </a:rPr>
              <a:pPr/>
              <a:t>‹N°›</a:t>
            </a:fld>
            <a:endParaRPr lang="fr-FR" sz="1400" dirty="0">
              <a:solidFill>
                <a:schemeClr val="tx1">
                  <a:lumMod val="75000"/>
                  <a:lumOff val="25000"/>
                </a:schemeClr>
              </a:solidFill>
            </a:endParaRPr>
          </a:p>
        </p:txBody>
      </p:sp>
      <p:sp>
        <p:nvSpPr>
          <p:cNvPr id="22" name="ZoneTexte 21"/>
          <p:cNvSpPr txBox="1"/>
          <p:nvPr userDrawn="1"/>
        </p:nvSpPr>
        <p:spPr>
          <a:xfrm>
            <a:off x="1329060" y="6309320"/>
            <a:ext cx="6627316" cy="338554"/>
          </a:xfrm>
          <a:prstGeom prst="rect">
            <a:avLst/>
          </a:prstGeom>
          <a:noFill/>
        </p:spPr>
        <p:txBody>
          <a:bodyPr wrap="square" rtlCol="0">
            <a:noAutofit/>
          </a:bodyPr>
          <a:lstStyle/>
          <a:p>
            <a:pPr algn="ctr"/>
            <a:r>
              <a:rPr lang="fr-FR" sz="1600" cap="small" baseline="0" dirty="0">
                <a:solidFill>
                  <a:schemeClr val="tx1">
                    <a:lumMod val="65000"/>
                    <a:lumOff val="35000"/>
                  </a:schemeClr>
                </a:solidFill>
              </a:rPr>
              <a:t>Enfants à charge </a:t>
            </a:r>
            <a:r>
              <a:rPr lang="fr-FR" sz="1600" cap="small" dirty="0">
                <a:solidFill>
                  <a:schemeClr val="tx1">
                    <a:lumMod val="65000"/>
                    <a:lumOff val="35000"/>
                  </a:schemeClr>
                </a:solidFill>
              </a:rPr>
              <a:t>–</a:t>
            </a:r>
            <a:r>
              <a:rPr lang="fr-FR" sz="1600" cap="small" baseline="0" dirty="0">
                <a:solidFill>
                  <a:schemeClr val="tx1">
                    <a:lumMod val="65000"/>
                    <a:lumOff val="35000"/>
                  </a:schemeClr>
                </a:solidFill>
              </a:rPr>
              <a:t> </a:t>
            </a:r>
            <a:r>
              <a:rPr lang="fr-FR" sz="1400" cap="small" baseline="0" dirty="0">
                <a:solidFill>
                  <a:schemeClr val="tx1">
                    <a:lumMod val="65000"/>
                    <a:lumOff val="35000"/>
                  </a:schemeClr>
                </a:solidFill>
              </a:rPr>
              <a:t>21.02.2024</a:t>
            </a:r>
            <a:endParaRPr lang="fr-FR" sz="1400" cap="small" dirty="0">
              <a:solidFill>
                <a:schemeClr val="tx1">
                  <a:lumMod val="65000"/>
                  <a:lumOff val="35000"/>
                </a:schemeClr>
              </a:solidFill>
            </a:endParaRPr>
          </a:p>
        </p:txBody>
      </p:sp>
    </p:spTree>
    <p:extLst>
      <p:ext uri="{BB962C8B-B14F-4D97-AF65-F5344CB8AC3E}">
        <p14:creationId xmlns:p14="http://schemas.microsoft.com/office/powerpoint/2010/main" val="13665505"/>
      </p:ext>
    </p:extLst>
  </p:cSld>
  <p:clrMap bg1="lt1" tx1="dk1" bg2="lt2" tx2="dk2" accent1="accent1" accent2="accent2" accent3="accent3" accent4="accent4" accent5="accent5" accent6="accent6" hlink="hlink" folHlink="folHlink"/>
  <p:sldLayoutIdLst>
    <p:sldLayoutId id="2147483680" r:id="rId1"/>
    <p:sldLayoutId id="2147483685" r:id="rId2"/>
    <p:sldLayoutId id="2147483650" r:id="rId3"/>
    <p:sldLayoutId id="2147483687" r:id="rId4"/>
    <p:sldLayoutId id="2147483688" r:id="rId5"/>
    <p:sldLayoutId id="2147483689" r:id="rId6"/>
  </p:sldLayoutIdLst>
  <p:hf sldNum="0" hdr="0" ftr="0"/>
  <p:txStyles>
    <p:titleStyle>
      <a:lvl1pPr algn="l" defTabSz="914400" rtl="0" eaLnBrk="1" latinLnBrk="0" hangingPunct="1">
        <a:spcBef>
          <a:spcPct val="0"/>
        </a:spcBef>
        <a:buNone/>
        <a:defRPr sz="3200" b="0" i="0" kern="1200" cap="small" baseline="0">
          <a:solidFill>
            <a:schemeClr val="tx1">
              <a:lumMod val="75000"/>
              <a:lumOff val="25000"/>
            </a:schemeClr>
          </a:solidFill>
          <a:latin typeface="+mn-lt"/>
          <a:ea typeface="+mj-ea"/>
          <a:cs typeface="+mj-cs"/>
        </a:defRPr>
      </a:lvl1pPr>
    </p:titleStyle>
    <p:bodyStyle>
      <a:lvl1pPr marL="0" indent="0" algn="l" defTabSz="914400" rtl="0" eaLnBrk="1" latinLnBrk="0" hangingPunct="1">
        <a:spcBef>
          <a:spcPct val="20000"/>
        </a:spcBef>
        <a:buFont typeface="Arial" pitchFamily="34" charset="0"/>
        <a:buNone/>
        <a:defRPr sz="2400" i="0" kern="1200">
          <a:solidFill>
            <a:srgbClr val="C00000"/>
          </a:solidFill>
          <a:latin typeface="+mj-lt"/>
          <a:ea typeface="+mn-ea"/>
          <a:cs typeface="+mn-cs"/>
        </a:defRPr>
      </a:lvl1pPr>
      <a:lvl2pPr marL="285750" indent="-285750" algn="l" defTabSz="914400" rtl="0" eaLnBrk="1" latinLnBrk="0" hangingPunct="1">
        <a:spcBef>
          <a:spcPct val="20000"/>
        </a:spcBef>
        <a:buFont typeface="Wingdings" panose="05000000000000000000" pitchFamily="2" charset="2"/>
        <a:buChar char="§"/>
        <a:defRPr sz="2400" i="0" kern="1200">
          <a:solidFill>
            <a:schemeClr val="tx1">
              <a:lumMod val="75000"/>
              <a:lumOff val="25000"/>
            </a:schemeClr>
          </a:solidFill>
          <a:latin typeface="+mj-lt"/>
          <a:ea typeface="+mn-ea"/>
          <a:cs typeface="+mn-cs"/>
        </a:defRPr>
      </a:lvl2pPr>
      <a:lvl3pPr marL="809625" indent="-228600" algn="l" defTabSz="914400" rtl="0" eaLnBrk="1" latinLnBrk="0" hangingPunct="1">
        <a:spcBef>
          <a:spcPct val="20000"/>
        </a:spcBef>
        <a:buFont typeface="Wingdings" panose="05000000000000000000" pitchFamily="2" charset="2"/>
        <a:buChar char="Ø"/>
        <a:defRPr sz="1800" i="0" kern="1200">
          <a:solidFill>
            <a:schemeClr val="tx1">
              <a:lumMod val="75000"/>
              <a:lumOff val="25000"/>
            </a:schemeClr>
          </a:solidFill>
          <a:latin typeface="+mj-lt"/>
          <a:ea typeface="+mn-ea"/>
          <a:cs typeface="+mn-cs"/>
        </a:defRPr>
      </a:lvl3pPr>
      <a:lvl4pPr marL="1600200" indent="-228600" algn="l" defTabSz="914400" rtl="0" eaLnBrk="1" latinLnBrk="0" hangingPunct="1">
        <a:spcBef>
          <a:spcPct val="20000"/>
        </a:spcBef>
        <a:buFont typeface="Wingdings" panose="05000000000000000000" pitchFamily="2" charset="2"/>
        <a:buChar char="§"/>
        <a:defRPr sz="1600" i="0" kern="1200">
          <a:solidFill>
            <a:schemeClr val="tx1">
              <a:lumMod val="75000"/>
              <a:lumOff val="25000"/>
            </a:schemeClr>
          </a:solidFill>
          <a:latin typeface="+mj-lt"/>
          <a:ea typeface="+mn-ea"/>
          <a:cs typeface="+mn-cs"/>
        </a:defRPr>
      </a:lvl4pPr>
      <a:lvl5pPr marL="2057400" indent="-228600" algn="l" defTabSz="914400" rtl="0" eaLnBrk="1" latinLnBrk="0" hangingPunct="1">
        <a:spcBef>
          <a:spcPct val="20000"/>
        </a:spcBef>
        <a:buFont typeface="Wingdings" panose="05000000000000000000" pitchFamily="2" charset="2"/>
        <a:buChar char="§"/>
        <a:defRPr sz="1600" i="0" kern="1200">
          <a:solidFill>
            <a:schemeClr val="tx1">
              <a:lumMod val="75000"/>
              <a:lumOff val="25000"/>
            </a:schemeClr>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1558776" y="4000872"/>
            <a:ext cx="6397599" cy="686172"/>
          </a:xfrm>
        </p:spPr>
        <p:txBody>
          <a:bodyPr/>
          <a:lstStyle/>
          <a:p>
            <a:pPr>
              <a:spcBef>
                <a:spcPct val="50000"/>
              </a:spcBef>
            </a:pPr>
            <a:r>
              <a:rPr lang="fr-FR" altLang="fr-FR" dirty="0"/>
              <a:t>Définition des enfants</a:t>
            </a:r>
          </a:p>
        </p:txBody>
      </p:sp>
      <p:sp>
        <p:nvSpPr>
          <p:cNvPr id="3" name="Titre 2"/>
          <p:cNvSpPr>
            <a:spLocks noGrp="1"/>
          </p:cNvSpPr>
          <p:nvPr>
            <p:ph type="ctrTitle" sz="quarter"/>
          </p:nvPr>
        </p:nvSpPr>
        <p:spPr/>
        <p:txBody>
          <a:bodyPr/>
          <a:lstStyle/>
          <a:p>
            <a:r>
              <a:rPr lang="fr-FR" altLang="fr-FR" dirty="0"/>
              <a:t>Régime de Prévoyance Conventionnel de </a:t>
            </a:r>
            <a:br>
              <a:rPr lang="fr-FR" altLang="fr-FR" dirty="0"/>
            </a:br>
            <a:r>
              <a:rPr lang="fr-FR" altLang="fr-FR" dirty="0"/>
              <a:t>l’Industrie Pharmaceutique</a:t>
            </a:r>
            <a:endParaRPr lang="fr-FR" dirty="0"/>
          </a:p>
        </p:txBody>
      </p:sp>
      <p:sp>
        <p:nvSpPr>
          <p:cNvPr id="7" name="Espace réservé du texte 6"/>
          <p:cNvSpPr>
            <a:spLocks noGrp="1"/>
          </p:cNvSpPr>
          <p:nvPr>
            <p:ph type="body" sz="quarter" idx="10"/>
          </p:nvPr>
        </p:nvSpPr>
        <p:spPr>
          <a:xfrm>
            <a:off x="3062395" y="4687044"/>
            <a:ext cx="3336439" cy="360238"/>
          </a:xfrm>
        </p:spPr>
        <p:txBody>
          <a:bodyPr/>
          <a:lstStyle/>
          <a:p>
            <a:r>
              <a:rPr lang="fr-FR" dirty="0"/>
              <a:t>21 février 2024</a:t>
            </a:r>
          </a:p>
        </p:txBody>
      </p:sp>
    </p:spTree>
    <p:extLst>
      <p:ext uri="{BB962C8B-B14F-4D97-AF65-F5344CB8AC3E}">
        <p14:creationId xmlns:p14="http://schemas.microsoft.com/office/powerpoint/2010/main" val="2543436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C1FEB-6E86-4A08-850D-D58A83778C60}"/>
              </a:ext>
            </a:extLst>
          </p:cNvPr>
          <p:cNvSpPr>
            <a:spLocks noGrp="1"/>
          </p:cNvSpPr>
          <p:nvPr>
            <p:ph type="title"/>
          </p:nvPr>
        </p:nvSpPr>
        <p:spPr/>
        <p:txBody>
          <a:bodyPr/>
          <a:lstStyle/>
          <a:p>
            <a:r>
              <a:rPr lang="fr-FR" dirty="0"/>
              <a:t>Enfants à charge en santé</a:t>
            </a:r>
          </a:p>
        </p:txBody>
      </p:sp>
      <p:sp>
        <p:nvSpPr>
          <p:cNvPr id="3" name="Espace réservé du contenu 2">
            <a:extLst>
              <a:ext uri="{FF2B5EF4-FFF2-40B4-BE49-F238E27FC236}">
                <a16:creationId xmlns:a16="http://schemas.microsoft.com/office/drawing/2014/main" id="{B1A6D374-B330-4FBA-BC0F-D00F8FBB5E2B}"/>
              </a:ext>
            </a:extLst>
          </p:cNvPr>
          <p:cNvSpPr>
            <a:spLocks noGrp="1"/>
          </p:cNvSpPr>
          <p:nvPr>
            <p:ph idx="1"/>
          </p:nvPr>
        </p:nvSpPr>
        <p:spPr/>
        <p:txBody>
          <a:bodyPr/>
          <a:lstStyle/>
          <a:p>
            <a:r>
              <a:rPr lang="fr-FR" altLang="fr-FR" sz="1800" dirty="0"/>
              <a:t>Les taux de cotisation du RPC des enfants couverts à titre facultatif sont fixés à :</a:t>
            </a:r>
          </a:p>
          <a:p>
            <a:pPr lvl="1"/>
            <a:r>
              <a:rPr lang="fr-FR" altLang="fr-FR" sz="1800" dirty="0"/>
              <a:t>1,46% PSS pour le régime général </a:t>
            </a:r>
          </a:p>
          <a:p>
            <a:pPr lvl="1"/>
            <a:r>
              <a:rPr lang="fr-FR" altLang="fr-FR" sz="1800" dirty="0"/>
              <a:t>0,8% pour le régime Alsace Moselle (55% du régime général)</a:t>
            </a:r>
          </a:p>
          <a:p>
            <a:pPr marL="0" lvl="1" indent="0">
              <a:buNone/>
            </a:pPr>
            <a:endParaRPr lang="fr-FR" altLang="fr-FR" sz="1800" dirty="0"/>
          </a:p>
          <a:p>
            <a:pPr marL="0" lvl="1" indent="0">
              <a:buNone/>
            </a:pPr>
            <a:r>
              <a:rPr lang="fr-FR" altLang="fr-FR" sz="1800" dirty="0"/>
              <a:t>Une trentaine d’enfants est couverte à titre facultatif fin 2023</a:t>
            </a:r>
          </a:p>
          <a:p>
            <a:pPr marL="0" lvl="1" indent="0">
              <a:buNone/>
            </a:pPr>
            <a:endParaRPr lang="fr-FR" altLang="fr-FR" sz="1800" dirty="0"/>
          </a:p>
          <a:p>
            <a:pPr marL="0" lvl="1" indent="0">
              <a:buNone/>
            </a:pPr>
            <a:r>
              <a:rPr lang="fr-FR" altLang="fr-FR" sz="1800" dirty="0">
                <a:solidFill>
                  <a:srgbClr val="C00000"/>
                </a:solidFill>
              </a:rPr>
              <a:t>Ces taux de cotisations sont élevés ; sur la base d’une étude théorique, ils pourraient être fixés à :</a:t>
            </a:r>
          </a:p>
          <a:p>
            <a:pPr marL="342900" marR="0" lvl="1" indent="-342900" algn="just"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fr-FR" altLang="fr-FR" sz="1800" b="0" i="0" u="none" strike="noStrike" kern="1200" cap="none" spc="0" normalizeH="0" baseline="0" noProof="0" dirty="0">
                <a:ln>
                  <a:noFill/>
                </a:ln>
                <a:solidFill>
                  <a:prstClr val="black">
                    <a:lumMod val="75000"/>
                    <a:lumOff val="25000"/>
                  </a:prstClr>
                </a:solidFill>
                <a:effectLst/>
                <a:uLnTx/>
                <a:uFillTx/>
                <a:latin typeface="Calibri"/>
                <a:ea typeface="+mn-ea"/>
                <a:cs typeface="+mn-cs"/>
              </a:rPr>
              <a:t>1,00% PSS pour le régime général </a:t>
            </a:r>
          </a:p>
          <a:p>
            <a:pPr marL="342900" marR="0" lvl="1" indent="-342900" algn="just"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fr-FR" altLang="fr-FR" sz="1800" b="0" i="0" u="none" strike="noStrike" kern="1200" cap="none" spc="0" normalizeH="0" baseline="0" noProof="0" dirty="0">
                <a:ln>
                  <a:noFill/>
                </a:ln>
                <a:solidFill>
                  <a:prstClr val="black">
                    <a:lumMod val="75000"/>
                    <a:lumOff val="25000"/>
                  </a:prstClr>
                </a:solidFill>
                <a:effectLst/>
                <a:uLnTx/>
                <a:uFillTx/>
                <a:latin typeface="Calibri"/>
                <a:ea typeface="+mn-ea"/>
                <a:cs typeface="+mn-cs"/>
              </a:rPr>
              <a:t>0,55% pour le régime Alsace Moselle (55% du régime général)</a:t>
            </a:r>
          </a:p>
        </p:txBody>
      </p:sp>
      <p:sp>
        <p:nvSpPr>
          <p:cNvPr id="4" name="Espace réservé du texte 3">
            <a:extLst>
              <a:ext uri="{FF2B5EF4-FFF2-40B4-BE49-F238E27FC236}">
                <a16:creationId xmlns:a16="http://schemas.microsoft.com/office/drawing/2014/main" id="{22800E03-3969-490A-A9C4-EC763DFFE73C}"/>
              </a:ext>
            </a:extLst>
          </p:cNvPr>
          <p:cNvSpPr>
            <a:spLocks noGrp="1"/>
          </p:cNvSpPr>
          <p:nvPr>
            <p:ph type="body" sz="quarter" idx="10"/>
          </p:nvPr>
        </p:nvSpPr>
        <p:spPr/>
        <p:txBody>
          <a:bodyPr/>
          <a:lstStyle/>
          <a:p>
            <a:r>
              <a:rPr lang="fr-FR" dirty="0"/>
              <a:t>Couverture facultative : cotisations</a:t>
            </a:r>
          </a:p>
        </p:txBody>
      </p:sp>
    </p:spTree>
    <p:extLst>
      <p:ext uri="{BB962C8B-B14F-4D97-AF65-F5344CB8AC3E}">
        <p14:creationId xmlns:p14="http://schemas.microsoft.com/office/powerpoint/2010/main" val="242158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C1FEB-6E86-4A08-850D-D58A83778C60}"/>
              </a:ext>
            </a:extLst>
          </p:cNvPr>
          <p:cNvSpPr>
            <a:spLocks noGrp="1"/>
          </p:cNvSpPr>
          <p:nvPr>
            <p:ph type="title"/>
          </p:nvPr>
        </p:nvSpPr>
        <p:spPr/>
        <p:txBody>
          <a:bodyPr/>
          <a:lstStyle/>
          <a:p>
            <a:r>
              <a:rPr lang="fr-FR" dirty="0"/>
              <a:t>Préambule</a:t>
            </a:r>
          </a:p>
        </p:txBody>
      </p:sp>
      <p:sp>
        <p:nvSpPr>
          <p:cNvPr id="3" name="Espace réservé du contenu 2">
            <a:extLst>
              <a:ext uri="{FF2B5EF4-FFF2-40B4-BE49-F238E27FC236}">
                <a16:creationId xmlns:a16="http://schemas.microsoft.com/office/drawing/2014/main" id="{B1A6D374-B330-4FBA-BC0F-D00F8FBB5E2B}"/>
              </a:ext>
            </a:extLst>
          </p:cNvPr>
          <p:cNvSpPr>
            <a:spLocks noGrp="1"/>
          </p:cNvSpPr>
          <p:nvPr>
            <p:ph idx="1"/>
          </p:nvPr>
        </p:nvSpPr>
        <p:spPr>
          <a:xfrm>
            <a:off x="143160" y="1196752"/>
            <a:ext cx="8353624" cy="5040313"/>
          </a:xfrm>
        </p:spPr>
        <p:txBody>
          <a:bodyPr/>
          <a:lstStyle/>
          <a:p>
            <a:r>
              <a:rPr lang="fr-FR" altLang="fr-FR" sz="2000" dirty="0"/>
              <a:t>Lors du comité de janvier 2024, les membres du comité ont validé l’extension de la définition des enfants à ceux effectuant un service civique ou sous contrat d’engagement jeune</a:t>
            </a:r>
          </a:p>
          <a:p>
            <a:endParaRPr lang="fr-FR" altLang="fr-FR" sz="1800" dirty="0"/>
          </a:p>
          <a:p>
            <a:r>
              <a:rPr lang="fr-FR" altLang="fr-FR" sz="2000" dirty="0"/>
              <a:t>Le présent document propose une nouvelle rédaction des articles correspondants de l’Accord afin :</a:t>
            </a:r>
          </a:p>
          <a:p>
            <a:pPr lvl="1"/>
            <a:r>
              <a:rPr lang="fr-FR" altLang="fr-FR" sz="2000" dirty="0"/>
              <a:t>D’insérer le service civique et le contrat d’engagement jeune</a:t>
            </a:r>
          </a:p>
          <a:p>
            <a:pPr lvl="1"/>
            <a:r>
              <a:rPr lang="fr-FR" altLang="fr-FR" sz="2000" dirty="0"/>
              <a:t>Adapter certains points en fonction notamment des évolutions règlementaires</a:t>
            </a:r>
          </a:p>
          <a:p>
            <a:pPr marL="0" lvl="1" indent="0">
              <a:buNone/>
            </a:pPr>
            <a:endParaRPr lang="fr-FR" altLang="fr-FR" sz="1800" dirty="0"/>
          </a:p>
          <a:p>
            <a:pPr marL="0" lvl="1" indent="0">
              <a:buNone/>
            </a:pPr>
            <a:r>
              <a:rPr kumimoji="0" lang="fr-FR" altLang="fr-FR" sz="2000" b="0" i="0" u="none" strike="noStrike" kern="1200" cap="none" spc="0" normalizeH="0" baseline="0" noProof="0" dirty="0">
                <a:ln>
                  <a:noFill/>
                </a:ln>
                <a:solidFill>
                  <a:srgbClr val="C00000"/>
                </a:solidFill>
                <a:effectLst/>
                <a:uLnTx/>
                <a:uFillTx/>
                <a:latin typeface="Calibri"/>
                <a:ea typeface="+mn-ea"/>
                <a:cs typeface="+mn-cs"/>
              </a:rPr>
              <a:t>Enfin, le </a:t>
            </a:r>
            <a:r>
              <a:rPr lang="fr-FR" altLang="fr-FR" sz="2000" dirty="0">
                <a:solidFill>
                  <a:srgbClr val="C00000"/>
                </a:solidFill>
                <a:latin typeface="Calibri"/>
              </a:rPr>
              <a:t>taux de cotisation actuel pour l’adhésion facultative des enfants a été évalué afin de retenir une éventuelle évolution de ce dernier</a:t>
            </a:r>
          </a:p>
          <a:p>
            <a:pPr lvl="1"/>
            <a:endParaRPr lang="fr-FR" altLang="fr-FR" sz="1200" dirty="0"/>
          </a:p>
        </p:txBody>
      </p:sp>
      <p:sp>
        <p:nvSpPr>
          <p:cNvPr id="4" name="Espace réservé du texte 3">
            <a:extLst>
              <a:ext uri="{FF2B5EF4-FFF2-40B4-BE49-F238E27FC236}">
                <a16:creationId xmlns:a16="http://schemas.microsoft.com/office/drawing/2014/main" id="{22800E03-3969-490A-A9C4-EC763DFFE73C}"/>
              </a:ext>
            </a:extLst>
          </p:cNvPr>
          <p:cNvSpPr>
            <a:spLocks noGrp="1"/>
          </p:cNvSpPr>
          <p:nvPr>
            <p:ph type="body" sz="quarter" idx="10"/>
          </p:nvPr>
        </p:nvSpPr>
        <p:spPr/>
        <p:txBody>
          <a:bodyPr/>
          <a:lstStyle/>
          <a:p>
            <a:endParaRPr lang="fr-FR" dirty="0"/>
          </a:p>
        </p:txBody>
      </p:sp>
    </p:spTree>
    <p:extLst>
      <p:ext uri="{BB962C8B-B14F-4D97-AF65-F5344CB8AC3E}">
        <p14:creationId xmlns:p14="http://schemas.microsoft.com/office/powerpoint/2010/main" val="3004727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C1FEB-6E86-4A08-850D-D58A83778C60}"/>
              </a:ext>
            </a:extLst>
          </p:cNvPr>
          <p:cNvSpPr>
            <a:spLocks noGrp="1"/>
          </p:cNvSpPr>
          <p:nvPr>
            <p:ph type="title"/>
          </p:nvPr>
        </p:nvSpPr>
        <p:spPr/>
        <p:txBody>
          <a:bodyPr/>
          <a:lstStyle/>
          <a:p>
            <a:r>
              <a:rPr lang="fr-FR" dirty="0"/>
              <a:t>Enfants à charge en prévoyance</a:t>
            </a:r>
          </a:p>
        </p:txBody>
      </p:sp>
      <p:sp>
        <p:nvSpPr>
          <p:cNvPr id="3" name="Espace réservé du contenu 2">
            <a:extLst>
              <a:ext uri="{FF2B5EF4-FFF2-40B4-BE49-F238E27FC236}">
                <a16:creationId xmlns:a16="http://schemas.microsoft.com/office/drawing/2014/main" id="{B1A6D374-B330-4FBA-BC0F-D00F8FBB5E2B}"/>
              </a:ext>
            </a:extLst>
          </p:cNvPr>
          <p:cNvSpPr>
            <a:spLocks noGrp="1"/>
          </p:cNvSpPr>
          <p:nvPr>
            <p:ph idx="1"/>
          </p:nvPr>
        </p:nvSpPr>
        <p:spPr/>
        <p:txBody>
          <a:bodyPr/>
          <a:lstStyle/>
          <a:p>
            <a:r>
              <a:rPr lang="fr-FR" altLang="fr-FR" sz="1800" dirty="0"/>
              <a:t>Proposition d’évolution de l’article 14 de l’Accord :</a:t>
            </a:r>
          </a:p>
          <a:p>
            <a:r>
              <a:rPr lang="fr-FR" altLang="fr-FR" sz="1800" dirty="0">
                <a:solidFill>
                  <a:srgbClr val="404040"/>
                </a:solidFill>
              </a:rPr>
              <a:t>les enfants à charge susceptibles de percevoir la rente éducation ou ouvrant droit à la majoration du capital décès, sont les enfants (et enfants adoptés) du salarié :</a:t>
            </a:r>
          </a:p>
          <a:p>
            <a:pPr lvl="1"/>
            <a:r>
              <a:rPr lang="fr-FR" altLang="fr-FR" sz="1800" dirty="0"/>
              <a:t>de moins de 18 ans ;</a:t>
            </a:r>
          </a:p>
          <a:p>
            <a:pPr lvl="1"/>
            <a:r>
              <a:rPr lang="fr-FR" altLang="fr-FR" sz="1800" dirty="0"/>
              <a:t>de 18 à 27 ans s'ils remplissent l'une des conditions suivantes :</a:t>
            </a:r>
          </a:p>
          <a:p>
            <a:pPr lvl="2"/>
            <a:r>
              <a:rPr lang="fr-FR" altLang="fr-FR" sz="1400" strike="sngStrike" dirty="0">
                <a:solidFill>
                  <a:srgbClr val="FF0000"/>
                </a:solidFill>
              </a:rPr>
              <a:t>être affiliés au régime de sécurité </a:t>
            </a:r>
            <a:r>
              <a:rPr lang="fr-FR" altLang="fr-FR" sz="1400" strike="sngStrike" dirty="0">
                <a:solidFill>
                  <a:srgbClr val="C00000"/>
                </a:solidFill>
              </a:rPr>
              <a:t>sociale des étudiants </a:t>
            </a:r>
            <a:r>
              <a:rPr lang="fr-FR" altLang="fr-FR" sz="1400" strike="sngStrike" dirty="0"/>
              <a:t>;</a:t>
            </a:r>
            <a:r>
              <a:rPr lang="fr-FR" altLang="fr-FR" sz="1400" baseline="30000" dirty="0"/>
              <a:t>1</a:t>
            </a:r>
          </a:p>
          <a:p>
            <a:pPr lvl="2"/>
            <a:r>
              <a:rPr lang="fr-FR" altLang="fr-FR" sz="1400" dirty="0"/>
              <a:t>suivre des études secondaires ou supérieures, ou une formation en alternance ;</a:t>
            </a:r>
          </a:p>
          <a:p>
            <a:pPr lvl="2"/>
            <a:r>
              <a:rPr lang="fr-FR" altLang="fr-FR" sz="1400" dirty="0">
                <a:solidFill>
                  <a:srgbClr val="FF0000"/>
                </a:solidFill>
              </a:rPr>
              <a:t>effectuer un service civique ;</a:t>
            </a:r>
          </a:p>
          <a:p>
            <a:pPr lvl="2"/>
            <a:r>
              <a:rPr lang="fr-FR" altLang="fr-FR" sz="1400" dirty="0">
                <a:solidFill>
                  <a:srgbClr val="FF0000"/>
                </a:solidFill>
              </a:rPr>
              <a:t>être sous contrat d'engagement jeune</a:t>
            </a:r>
          </a:p>
          <a:p>
            <a:pPr lvl="1"/>
            <a:r>
              <a:rPr lang="fr-FR" altLang="fr-FR" sz="1800" dirty="0"/>
              <a:t>quel que soit leur âge, s'ils sont reconnus handicapés avant leur 27e anniversaire ; les enfants reconnus handicapés sont les enfants titulaires d'une carte </a:t>
            </a:r>
            <a:r>
              <a:rPr lang="fr-FR" altLang="fr-FR" sz="1800" dirty="0">
                <a:solidFill>
                  <a:srgbClr val="FF0000"/>
                </a:solidFill>
              </a:rPr>
              <a:t>mobilité inclusion mention « invalidité » </a:t>
            </a:r>
            <a:r>
              <a:rPr lang="fr-FR" altLang="fr-FR" sz="1800" baseline="30000" dirty="0">
                <a:solidFill>
                  <a:srgbClr val="FF0000"/>
                </a:solidFill>
              </a:rPr>
              <a:t>2</a:t>
            </a:r>
            <a:r>
              <a:rPr lang="fr-FR" altLang="fr-FR" sz="1800" dirty="0">
                <a:solidFill>
                  <a:srgbClr val="FF0000"/>
                </a:solidFill>
              </a:rPr>
              <a:t> </a:t>
            </a:r>
            <a:r>
              <a:rPr lang="fr-FR" altLang="fr-FR" sz="1800" strike="sngStrike" dirty="0">
                <a:solidFill>
                  <a:srgbClr val="FF0000"/>
                </a:solidFill>
              </a:rPr>
              <a:t>d'invalidité d'un taux supérieur à 80 % ou dont l'état nécessite l'assistance d'une tierce personne</a:t>
            </a:r>
            <a:r>
              <a:rPr lang="fr-FR" altLang="fr-FR" sz="1800" dirty="0"/>
              <a:t>.</a:t>
            </a:r>
          </a:p>
          <a:p>
            <a:pPr marL="0" lvl="1" indent="0">
              <a:buNone/>
            </a:pPr>
            <a:endParaRPr lang="fr-FR" altLang="fr-FR" sz="1800" dirty="0"/>
          </a:p>
          <a:p>
            <a:pPr marL="0" lvl="1" indent="0">
              <a:buNone/>
            </a:pPr>
            <a:r>
              <a:rPr lang="fr-FR" altLang="fr-FR" sz="1600" i="1" baseline="30000" dirty="0"/>
              <a:t>1</a:t>
            </a:r>
            <a:r>
              <a:rPr lang="fr-FR" altLang="fr-FR" sz="1600" i="1" dirty="0"/>
              <a:t> La sécurité sociale étudiante a pris fin au 1/9/2019</a:t>
            </a:r>
          </a:p>
          <a:p>
            <a:pPr marL="0" lvl="1" indent="0">
              <a:buNone/>
            </a:pPr>
            <a:r>
              <a:rPr lang="fr-FR" altLang="fr-FR" sz="1600" i="1" baseline="30000" dirty="0"/>
              <a:t>2</a:t>
            </a:r>
            <a:r>
              <a:rPr lang="fr-FR" altLang="fr-FR" sz="1600" i="1" dirty="0"/>
              <a:t> La CMI « invalidité » est attribuée si le taux d’incapacité est supérieur ou égal à 80 % ou en cas d’invalidité 3</a:t>
            </a:r>
            <a:r>
              <a:rPr lang="fr-FR" altLang="fr-FR" sz="1600" i="1" baseline="30000" dirty="0"/>
              <a:t>ème</a:t>
            </a:r>
            <a:r>
              <a:rPr lang="fr-FR" altLang="fr-FR" sz="1600" i="1" dirty="0"/>
              <a:t> catégorie</a:t>
            </a:r>
          </a:p>
          <a:p>
            <a:endParaRPr lang="fr-FR" altLang="fr-FR" sz="1000" dirty="0"/>
          </a:p>
        </p:txBody>
      </p:sp>
      <p:sp>
        <p:nvSpPr>
          <p:cNvPr id="4" name="Espace réservé du texte 3">
            <a:extLst>
              <a:ext uri="{FF2B5EF4-FFF2-40B4-BE49-F238E27FC236}">
                <a16:creationId xmlns:a16="http://schemas.microsoft.com/office/drawing/2014/main" id="{22800E03-3969-490A-A9C4-EC763DFFE73C}"/>
              </a:ext>
            </a:extLst>
          </p:cNvPr>
          <p:cNvSpPr>
            <a:spLocks noGrp="1"/>
          </p:cNvSpPr>
          <p:nvPr>
            <p:ph type="body" sz="quarter" idx="10"/>
          </p:nvPr>
        </p:nvSpPr>
        <p:spPr/>
        <p:txBody>
          <a:bodyPr/>
          <a:lstStyle/>
          <a:p>
            <a:endParaRPr lang="fr-FR" dirty="0"/>
          </a:p>
        </p:txBody>
      </p:sp>
    </p:spTree>
    <p:extLst>
      <p:ext uri="{BB962C8B-B14F-4D97-AF65-F5344CB8AC3E}">
        <p14:creationId xmlns:p14="http://schemas.microsoft.com/office/powerpoint/2010/main" val="3814113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C1FEB-6E86-4A08-850D-D58A83778C60}"/>
              </a:ext>
            </a:extLst>
          </p:cNvPr>
          <p:cNvSpPr>
            <a:spLocks noGrp="1"/>
          </p:cNvSpPr>
          <p:nvPr>
            <p:ph type="title"/>
          </p:nvPr>
        </p:nvSpPr>
        <p:spPr/>
        <p:txBody>
          <a:bodyPr/>
          <a:lstStyle/>
          <a:p>
            <a:r>
              <a:rPr lang="fr-FR" dirty="0"/>
              <a:t>Enfants à charge en santé</a:t>
            </a:r>
          </a:p>
        </p:txBody>
      </p:sp>
      <p:sp>
        <p:nvSpPr>
          <p:cNvPr id="3" name="Espace réservé du contenu 2">
            <a:extLst>
              <a:ext uri="{FF2B5EF4-FFF2-40B4-BE49-F238E27FC236}">
                <a16:creationId xmlns:a16="http://schemas.microsoft.com/office/drawing/2014/main" id="{B1A6D374-B330-4FBA-BC0F-D00F8FBB5E2B}"/>
              </a:ext>
            </a:extLst>
          </p:cNvPr>
          <p:cNvSpPr>
            <a:spLocks noGrp="1"/>
          </p:cNvSpPr>
          <p:nvPr>
            <p:ph idx="1"/>
          </p:nvPr>
        </p:nvSpPr>
        <p:spPr/>
        <p:txBody>
          <a:bodyPr/>
          <a:lstStyle/>
          <a:p>
            <a:r>
              <a:rPr lang="fr-FR" altLang="fr-FR" sz="1800" dirty="0"/>
              <a:t>Proposition d’évolution de l’article 17.1 de l’Accord :</a:t>
            </a:r>
          </a:p>
          <a:p>
            <a:pPr marL="0" lvl="1" indent="0">
              <a:buNone/>
            </a:pPr>
            <a:r>
              <a:rPr lang="fr-FR" altLang="fr-FR" sz="1800" dirty="0">
                <a:solidFill>
                  <a:srgbClr val="404040"/>
                </a:solidFill>
              </a:rPr>
              <a:t>Le régime garantit le salarié ou l'ancien salarié et les membres de la famille à charge </a:t>
            </a:r>
            <a:r>
              <a:rPr lang="fr-FR" altLang="fr-FR" sz="1800" dirty="0">
                <a:solidFill>
                  <a:srgbClr val="C00000"/>
                </a:solidFill>
              </a:rPr>
              <a:t>bénéficiant des prestations en nature de la Sécurité sociale </a:t>
            </a:r>
            <a:r>
              <a:rPr lang="fr-FR" altLang="fr-FR" sz="1800" dirty="0">
                <a:solidFill>
                  <a:srgbClr val="404040"/>
                </a:solidFill>
              </a:rPr>
              <a:t>:</a:t>
            </a:r>
          </a:p>
          <a:p>
            <a:pPr lvl="1"/>
            <a:r>
              <a:rPr lang="fr-FR" altLang="fr-FR" sz="1800" dirty="0">
                <a:solidFill>
                  <a:srgbClr val="404040"/>
                </a:solidFill>
              </a:rPr>
              <a:t>le conjoint, le concubin de l'assuré ou la personne avec laquelle l'assuré a conclu un pacte civil de solidarité (Pacs) </a:t>
            </a:r>
            <a:r>
              <a:rPr lang="fr-FR" altLang="fr-FR" sz="1800" strike="sngStrike" dirty="0">
                <a:solidFill>
                  <a:srgbClr val="C00000"/>
                </a:solidFill>
              </a:rPr>
              <a:t>bénéficiant des prestations en nature de la sécurité sociale</a:t>
            </a:r>
            <a:r>
              <a:rPr lang="fr-FR" altLang="fr-FR" sz="1800" dirty="0">
                <a:solidFill>
                  <a:srgbClr val="404040"/>
                </a:solidFill>
              </a:rPr>
              <a:t>, s'il est en mesure de prouver l'absence de perception d'un revenu d'activité ou de remplacement par la fourniture du dernier avis d'imposition ;</a:t>
            </a:r>
          </a:p>
          <a:p>
            <a:pPr lvl="1"/>
            <a:r>
              <a:rPr lang="fr-FR" altLang="fr-FR" sz="1800" dirty="0">
                <a:solidFill>
                  <a:srgbClr val="404040"/>
                </a:solidFill>
              </a:rPr>
              <a:t>Les enfants de l'assuré à sa charge au sens des prestations en nature du régime général de la sécurité sociale et des régimes assimilés, en qualité d'ayant droit de l'assuré ;</a:t>
            </a:r>
          </a:p>
          <a:p>
            <a:pPr lvl="1"/>
            <a:r>
              <a:rPr lang="fr-FR" altLang="fr-FR" sz="1800" dirty="0">
                <a:solidFill>
                  <a:srgbClr val="404040"/>
                </a:solidFill>
              </a:rPr>
              <a:t>ainsi que les enfants de l'assuré de moins de 27 ans poursuivant des études secondaires ou supérieures </a:t>
            </a:r>
            <a:r>
              <a:rPr lang="fr-FR" altLang="fr-FR" sz="1800" dirty="0">
                <a:solidFill>
                  <a:srgbClr val="FF0000"/>
                </a:solidFill>
              </a:rPr>
              <a:t>y compris </a:t>
            </a:r>
            <a:r>
              <a:rPr lang="fr-FR" altLang="fr-FR" sz="1800" strike="sngStrike" dirty="0">
                <a:solidFill>
                  <a:srgbClr val="FF0000"/>
                </a:solidFill>
              </a:rPr>
              <a:t>ou encore </a:t>
            </a:r>
            <a:r>
              <a:rPr lang="fr-FR" altLang="fr-FR" sz="1800" dirty="0">
                <a:solidFill>
                  <a:srgbClr val="404040"/>
                </a:solidFill>
              </a:rPr>
              <a:t>dans le cadre d'une inscription au CNED (Centre national d'enseignement à distance), </a:t>
            </a:r>
            <a:r>
              <a:rPr lang="fr-FR" altLang="fr-FR" sz="1800" dirty="0">
                <a:solidFill>
                  <a:srgbClr val="FF0000"/>
                </a:solidFill>
              </a:rPr>
              <a:t>ou effectuant un service civique ou encore sous contrat d’engagement jeune</a:t>
            </a:r>
            <a:r>
              <a:rPr lang="fr-FR" altLang="fr-FR" sz="1800" dirty="0">
                <a:solidFill>
                  <a:srgbClr val="404040"/>
                </a:solidFill>
              </a:rPr>
              <a:t>. Lorsque l'enfant de l'assuré </a:t>
            </a:r>
            <a:r>
              <a:rPr lang="fr-FR" altLang="fr-FR" sz="1800" dirty="0">
                <a:solidFill>
                  <a:srgbClr val="FF0000"/>
                </a:solidFill>
              </a:rPr>
              <a:t>est titulaire de la carte mobilité inclusion mention « invalidité » </a:t>
            </a:r>
            <a:r>
              <a:rPr lang="fr-FR" altLang="fr-FR" sz="1800" strike="sngStrike" dirty="0">
                <a:solidFill>
                  <a:srgbClr val="FF0000"/>
                </a:solidFill>
              </a:rPr>
              <a:t>reconnu invalide ou handicapé</a:t>
            </a:r>
            <a:r>
              <a:rPr lang="fr-FR" altLang="fr-FR" sz="1800" strike="sngStrike" dirty="0">
                <a:solidFill>
                  <a:srgbClr val="404040"/>
                </a:solidFill>
              </a:rPr>
              <a:t>, </a:t>
            </a:r>
            <a:r>
              <a:rPr lang="fr-FR" altLang="fr-FR" sz="1800" dirty="0">
                <a:solidFill>
                  <a:srgbClr val="404040"/>
                </a:solidFill>
              </a:rPr>
              <a:t>avant son 27e anniversaire, la limite d'âge de 27 ans ne s'applique pas.</a:t>
            </a:r>
          </a:p>
          <a:p>
            <a:endParaRPr lang="fr-FR" altLang="fr-FR" sz="1000" dirty="0"/>
          </a:p>
        </p:txBody>
      </p:sp>
      <p:sp>
        <p:nvSpPr>
          <p:cNvPr id="4" name="Espace réservé du texte 3">
            <a:extLst>
              <a:ext uri="{FF2B5EF4-FFF2-40B4-BE49-F238E27FC236}">
                <a16:creationId xmlns:a16="http://schemas.microsoft.com/office/drawing/2014/main" id="{22800E03-3969-490A-A9C4-EC763DFFE73C}"/>
              </a:ext>
            </a:extLst>
          </p:cNvPr>
          <p:cNvSpPr>
            <a:spLocks noGrp="1"/>
          </p:cNvSpPr>
          <p:nvPr>
            <p:ph type="body" sz="quarter" idx="10"/>
          </p:nvPr>
        </p:nvSpPr>
        <p:spPr/>
        <p:txBody>
          <a:bodyPr/>
          <a:lstStyle/>
          <a:p>
            <a:r>
              <a:rPr lang="fr-FR" dirty="0"/>
              <a:t>Couverture obligatoire (1/4)</a:t>
            </a:r>
          </a:p>
        </p:txBody>
      </p:sp>
    </p:spTree>
    <p:extLst>
      <p:ext uri="{BB962C8B-B14F-4D97-AF65-F5344CB8AC3E}">
        <p14:creationId xmlns:p14="http://schemas.microsoft.com/office/powerpoint/2010/main" val="579164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C1FEB-6E86-4A08-850D-D58A83778C60}"/>
              </a:ext>
            </a:extLst>
          </p:cNvPr>
          <p:cNvSpPr>
            <a:spLocks noGrp="1"/>
          </p:cNvSpPr>
          <p:nvPr>
            <p:ph type="title"/>
          </p:nvPr>
        </p:nvSpPr>
        <p:spPr/>
        <p:txBody>
          <a:bodyPr/>
          <a:lstStyle/>
          <a:p>
            <a:r>
              <a:rPr lang="fr-FR" dirty="0"/>
              <a:t>Enfants à charge en santé</a:t>
            </a:r>
          </a:p>
        </p:txBody>
      </p:sp>
      <p:sp>
        <p:nvSpPr>
          <p:cNvPr id="3" name="Espace réservé du contenu 2">
            <a:extLst>
              <a:ext uri="{FF2B5EF4-FFF2-40B4-BE49-F238E27FC236}">
                <a16:creationId xmlns:a16="http://schemas.microsoft.com/office/drawing/2014/main" id="{B1A6D374-B330-4FBA-BC0F-D00F8FBB5E2B}"/>
              </a:ext>
            </a:extLst>
          </p:cNvPr>
          <p:cNvSpPr>
            <a:spLocks noGrp="1"/>
          </p:cNvSpPr>
          <p:nvPr>
            <p:ph idx="1"/>
          </p:nvPr>
        </p:nvSpPr>
        <p:spPr/>
        <p:txBody>
          <a:bodyPr/>
          <a:lstStyle/>
          <a:p>
            <a:r>
              <a:rPr lang="fr-FR" altLang="fr-FR" sz="1800" dirty="0"/>
              <a:t>Proposition d’évolution de l’article 17.1 de l’Accord (suite) :</a:t>
            </a:r>
          </a:p>
          <a:p>
            <a:pPr marL="0" lvl="1" indent="0">
              <a:buNone/>
            </a:pPr>
            <a:r>
              <a:rPr lang="fr-FR" altLang="fr-FR" sz="1800" dirty="0">
                <a:solidFill>
                  <a:srgbClr val="404040"/>
                </a:solidFill>
              </a:rPr>
              <a:t>Les membres de la famille à charge bénéficient du présent régime pendant toute la période pendant laquelle l'assuré au titre duquel ils bénéficient du régime reste dans le présent régime.</a:t>
            </a:r>
          </a:p>
          <a:p>
            <a:pPr lvl="1"/>
            <a:endParaRPr lang="fr-FR" altLang="fr-FR" sz="1800" dirty="0">
              <a:solidFill>
                <a:srgbClr val="404040"/>
              </a:solidFill>
            </a:endParaRPr>
          </a:p>
          <a:p>
            <a:pPr marL="0" lvl="1" indent="0">
              <a:buNone/>
            </a:pPr>
            <a:r>
              <a:rPr lang="fr-FR" altLang="fr-FR" sz="1800" dirty="0">
                <a:solidFill>
                  <a:srgbClr val="404040"/>
                </a:solidFill>
              </a:rPr>
              <a:t>Bénéficient également de la garantie maladie-chirurgie-maternité, selon les mêmes dispositions que ci-dessus, les enfants à charge au sens des prestations en nature du régime général de la sécurité sociale et des régimes assimilés, en qualité d'ayants droit du conjoint, du concubin de l'assuré ou de la personne avec laquelle l'assuré a conclu un pacte civil de solidarité (Pacs). Si ce conjoint, concubin ou partenaire de Pacs bénéficie par ailleurs d'un régime de remboursement des frais de soins de santé, la garantie n'intervient qu'après intervention de ce régime et pour un complément éventuel. En cas de divorce, de fin de vie en concubinage ou de Pacs, les prestations exposées sous le numéro de sécurité sociale de l'ancien conjoint, concubin, partenaire de Pacs ne sont plus remboursées par le régime.</a:t>
            </a:r>
          </a:p>
          <a:p>
            <a:endParaRPr lang="fr-FR" altLang="fr-FR" sz="1000" dirty="0"/>
          </a:p>
        </p:txBody>
      </p:sp>
      <p:sp>
        <p:nvSpPr>
          <p:cNvPr id="4" name="Espace réservé du texte 3">
            <a:extLst>
              <a:ext uri="{FF2B5EF4-FFF2-40B4-BE49-F238E27FC236}">
                <a16:creationId xmlns:a16="http://schemas.microsoft.com/office/drawing/2014/main" id="{22800E03-3969-490A-A9C4-EC763DFFE73C}"/>
              </a:ext>
            </a:extLst>
          </p:cNvPr>
          <p:cNvSpPr>
            <a:spLocks noGrp="1"/>
          </p:cNvSpPr>
          <p:nvPr>
            <p:ph type="body" sz="quarter" idx="10"/>
          </p:nvPr>
        </p:nvSpPr>
        <p:spPr/>
        <p:txBody>
          <a:bodyPr/>
          <a:lstStyle/>
          <a:p>
            <a:r>
              <a:rPr lang="fr-FR" dirty="0"/>
              <a:t>Couverture obligatoire (2/4)</a:t>
            </a:r>
          </a:p>
        </p:txBody>
      </p:sp>
    </p:spTree>
    <p:extLst>
      <p:ext uri="{BB962C8B-B14F-4D97-AF65-F5344CB8AC3E}">
        <p14:creationId xmlns:p14="http://schemas.microsoft.com/office/powerpoint/2010/main" val="1130204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C1FEB-6E86-4A08-850D-D58A83778C60}"/>
              </a:ext>
            </a:extLst>
          </p:cNvPr>
          <p:cNvSpPr>
            <a:spLocks noGrp="1"/>
          </p:cNvSpPr>
          <p:nvPr>
            <p:ph type="title"/>
          </p:nvPr>
        </p:nvSpPr>
        <p:spPr/>
        <p:txBody>
          <a:bodyPr/>
          <a:lstStyle/>
          <a:p>
            <a:r>
              <a:rPr lang="fr-FR" dirty="0"/>
              <a:t>Enfants à charge en santé</a:t>
            </a:r>
          </a:p>
        </p:txBody>
      </p:sp>
      <p:sp>
        <p:nvSpPr>
          <p:cNvPr id="3" name="Espace réservé du contenu 2">
            <a:extLst>
              <a:ext uri="{FF2B5EF4-FFF2-40B4-BE49-F238E27FC236}">
                <a16:creationId xmlns:a16="http://schemas.microsoft.com/office/drawing/2014/main" id="{B1A6D374-B330-4FBA-BC0F-D00F8FBB5E2B}"/>
              </a:ext>
            </a:extLst>
          </p:cNvPr>
          <p:cNvSpPr>
            <a:spLocks noGrp="1"/>
          </p:cNvSpPr>
          <p:nvPr>
            <p:ph idx="1"/>
          </p:nvPr>
        </p:nvSpPr>
        <p:spPr/>
        <p:txBody>
          <a:bodyPr/>
          <a:lstStyle/>
          <a:p>
            <a:r>
              <a:rPr lang="fr-FR" altLang="fr-FR" sz="1800" dirty="0"/>
              <a:t>Proposition d’évolution de l’article 17.1 de l’Accord (suite) :</a:t>
            </a:r>
          </a:p>
          <a:p>
            <a:pPr marL="0" lvl="1" indent="0">
              <a:buNone/>
            </a:pPr>
            <a:r>
              <a:rPr lang="fr-FR" altLang="fr-FR" sz="1800" dirty="0">
                <a:solidFill>
                  <a:srgbClr val="404040"/>
                </a:solidFill>
              </a:rPr>
              <a:t>Enfin, bénéficient de la garantie maladie-chirurgie-maternité les enfants de l'assuré ou de son conjoint, concubin ou partenaire de Pacs se trouvant sous contrat d'apprentissage ou contrat de professionnalisation, conformes à la réglementation en vigueur, sous réserve que les intéressés justifient remplir les conditions cumulatives suivantes :</a:t>
            </a:r>
          </a:p>
          <a:p>
            <a:pPr lvl="1"/>
            <a:r>
              <a:rPr lang="fr-FR" altLang="fr-FR" sz="1800" dirty="0">
                <a:solidFill>
                  <a:srgbClr val="404040"/>
                </a:solidFill>
              </a:rPr>
              <a:t>ne pas bénéficier par ailleurs d'un autre régime complémentaire de même nature, à adhésion obligatoire ;</a:t>
            </a:r>
          </a:p>
          <a:p>
            <a:pPr lvl="1"/>
            <a:r>
              <a:rPr lang="fr-FR" altLang="fr-FR" sz="1800" dirty="0">
                <a:solidFill>
                  <a:srgbClr val="404040"/>
                </a:solidFill>
              </a:rPr>
              <a:t>être âgés de moins de 27 ans ;</a:t>
            </a:r>
          </a:p>
          <a:p>
            <a:pPr lvl="1"/>
            <a:r>
              <a:rPr lang="fr-FR" altLang="fr-FR" sz="1800" dirty="0">
                <a:solidFill>
                  <a:srgbClr val="404040"/>
                </a:solidFill>
              </a:rPr>
              <a:t>percevoir une rémunération brute conforme aux dispositions législatives, réglementaires ou conventionnelles, attestée par une copie de la fiche de paie du mois au cours duquel les soins ont été prescrits.</a:t>
            </a:r>
          </a:p>
          <a:p>
            <a:pPr lvl="1"/>
            <a:endParaRPr lang="fr-FR" altLang="fr-FR" sz="1800" dirty="0">
              <a:solidFill>
                <a:srgbClr val="404040"/>
              </a:solidFill>
            </a:endParaRPr>
          </a:p>
          <a:p>
            <a:r>
              <a:rPr lang="fr-FR" altLang="fr-FR" sz="1800" strike="sngStrike" dirty="0"/>
              <a:t>Bénéficient également de la garantie maladie-chirurgie-maternité, les salariés qui relèvent de l'article 115 du code des pensions militaires et des victimes de guerre. </a:t>
            </a:r>
            <a:r>
              <a:rPr lang="fr-FR" altLang="fr-FR" sz="1800" baseline="30000" dirty="0"/>
              <a:t>1</a:t>
            </a:r>
          </a:p>
          <a:p>
            <a:endParaRPr lang="fr-FR" altLang="fr-FR" sz="1800" baseline="30000" dirty="0"/>
          </a:p>
          <a:p>
            <a:endParaRPr lang="fr-FR" altLang="fr-FR" sz="1800" baseline="30000" dirty="0"/>
          </a:p>
          <a:p>
            <a:r>
              <a:rPr lang="fr-FR" altLang="fr-FR" sz="1800" baseline="30000" dirty="0">
                <a:solidFill>
                  <a:srgbClr val="404040"/>
                </a:solidFill>
              </a:rPr>
              <a:t>1 </a:t>
            </a:r>
            <a:r>
              <a:rPr lang="fr-FR" altLang="fr-FR" sz="1600" i="1" dirty="0">
                <a:solidFill>
                  <a:srgbClr val="404040"/>
                </a:solidFill>
              </a:rPr>
              <a:t>l’article L 115 st abrogé depuis le 1/1/2017</a:t>
            </a:r>
            <a:endParaRPr lang="fr-FR" altLang="fr-FR" sz="1800" i="1" dirty="0">
              <a:solidFill>
                <a:srgbClr val="404040"/>
              </a:solidFill>
            </a:endParaRPr>
          </a:p>
          <a:p>
            <a:endParaRPr lang="fr-FR" altLang="fr-FR" sz="1800" dirty="0">
              <a:solidFill>
                <a:srgbClr val="404040"/>
              </a:solidFill>
            </a:endParaRPr>
          </a:p>
          <a:p>
            <a:endParaRPr lang="fr-FR" altLang="fr-FR" sz="1000" dirty="0"/>
          </a:p>
        </p:txBody>
      </p:sp>
      <p:sp>
        <p:nvSpPr>
          <p:cNvPr id="4" name="Espace réservé du texte 3">
            <a:extLst>
              <a:ext uri="{FF2B5EF4-FFF2-40B4-BE49-F238E27FC236}">
                <a16:creationId xmlns:a16="http://schemas.microsoft.com/office/drawing/2014/main" id="{22800E03-3969-490A-A9C4-EC763DFFE73C}"/>
              </a:ext>
            </a:extLst>
          </p:cNvPr>
          <p:cNvSpPr>
            <a:spLocks noGrp="1"/>
          </p:cNvSpPr>
          <p:nvPr>
            <p:ph type="body" sz="quarter" idx="10"/>
          </p:nvPr>
        </p:nvSpPr>
        <p:spPr/>
        <p:txBody>
          <a:bodyPr/>
          <a:lstStyle/>
          <a:p>
            <a:r>
              <a:rPr lang="fr-FR" dirty="0"/>
              <a:t>Couverture obligatoire (3/4)</a:t>
            </a:r>
          </a:p>
        </p:txBody>
      </p:sp>
    </p:spTree>
    <p:extLst>
      <p:ext uri="{BB962C8B-B14F-4D97-AF65-F5344CB8AC3E}">
        <p14:creationId xmlns:p14="http://schemas.microsoft.com/office/powerpoint/2010/main" val="301869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C1FEB-6E86-4A08-850D-D58A83778C60}"/>
              </a:ext>
            </a:extLst>
          </p:cNvPr>
          <p:cNvSpPr>
            <a:spLocks noGrp="1"/>
          </p:cNvSpPr>
          <p:nvPr>
            <p:ph type="title"/>
          </p:nvPr>
        </p:nvSpPr>
        <p:spPr/>
        <p:txBody>
          <a:bodyPr/>
          <a:lstStyle/>
          <a:p>
            <a:r>
              <a:rPr lang="fr-FR" dirty="0"/>
              <a:t>Enfants à charge en santé</a:t>
            </a:r>
          </a:p>
        </p:txBody>
      </p:sp>
      <p:sp>
        <p:nvSpPr>
          <p:cNvPr id="3" name="Espace réservé du contenu 2">
            <a:extLst>
              <a:ext uri="{FF2B5EF4-FFF2-40B4-BE49-F238E27FC236}">
                <a16:creationId xmlns:a16="http://schemas.microsoft.com/office/drawing/2014/main" id="{B1A6D374-B330-4FBA-BC0F-D00F8FBB5E2B}"/>
              </a:ext>
            </a:extLst>
          </p:cNvPr>
          <p:cNvSpPr>
            <a:spLocks noGrp="1"/>
          </p:cNvSpPr>
          <p:nvPr>
            <p:ph idx="1"/>
          </p:nvPr>
        </p:nvSpPr>
        <p:spPr/>
        <p:txBody>
          <a:bodyPr/>
          <a:lstStyle/>
          <a:p>
            <a:r>
              <a:rPr lang="fr-FR" altLang="fr-FR" sz="1800" dirty="0"/>
              <a:t>Proposition d’évolution de l’article 17.1 de l’Accord (suite) :</a:t>
            </a:r>
          </a:p>
          <a:p>
            <a:pPr marL="0" lvl="1" indent="0">
              <a:buNone/>
            </a:pPr>
            <a:r>
              <a:rPr lang="fr-FR" altLang="fr-FR" sz="1800" strike="sngStrike" dirty="0">
                <a:solidFill>
                  <a:srgbClr val="C00000"/>
                </a:solidFill>
              </a:rPr>
              <a:t>Conformément aux dispositions de l'article 9 de la loi n° 89-1009 du 31 décembre 1989, les remboursements ne peuvent excéder le montant des frais restant à la charge du bénéficiaire (assuré ou ayant droit) après les indemnisations de toute nature.</a:t>
            </a:r>
          </a:p>
          <a:p>
            <a:pPr marL="0" lvl="1" indent="0">
              <a:buNone/>
            </a:pPr>
            <a:endParaRPr lang="fr-FR" altLang="fr-FR" sz="1800" strike="sngStrike" dirty="0">
              <a:solidFill>
                <a:srgbClr val="C00000"/>
              </a:solidFill>
            </a:endParaRPr>
          </a:p>
          <a:p>
            <a:pPr marL="0" lvl="1" indent="0">
              <a:buNone/>
            </a:pPr>
            <a:r>
              <a:rPr lang="fr-FR" altLang="fr-FR" sz="1800" strike="sngStrike" dirty="0">
                <a:solidFill>
                  <a:srgbClr val="C00000"/>
                </a:solidFill>
              </a:rPr>
              <a:t>En outre, la limitation des remboursements du régime au montant des frais réellement engagés restant à la charge du bénéficiaire après déduction des diverses indemnisations auxquelles il a droit, s'apprécie acte par acte.</a:t>
            </a:r>
          </a:p>
          <a:p>
            <a:pPr marL="0" lvl="1" indent="0">
              <a:buNone/>
            </a:pPr>
            <a:endParaRPr lang="fr-FR" altLang="fr-FR" sz="1800" dirty="0">
              <a:solidFill>
                <a:srgbClr val="404040"/>
              </a:solidFill>
            </a:endParaRPr>
          </a:p>
          <a:p>
            <a:pPr marL="0" lvl="1" indent="0">
              <a:buNone/>
            </a:pPr>
            <a:r>
              <a:rPr lang="fr-FR" altLang="fr-FR" sz="1800" dirty="0">
                <a:solidFill>
                  <a:srgbClr val="404040"/>
                </a:solidFill>
              </a:rPr>
              <a:t>Ces 2 alinéas sont sans rapport avec la définition des ayants droit. Ils ne sont pas repris dans la définition des ayants droit à titre facultatif (article 12) et partiellement dans la définition des assurés (article 11). Ils pourraient être supprimés.</a:t>
            </a:r>
          </a:p>
          <a:p>
            <a:pPr marL="0" lvl="1" indent="0">
              <a:buNone/>
            </a:pPr>
            <a:endParaRPr lang="fr-FR" altLang="fr-FR" sz="1800" dirty="0">
              <a:solidFill>
                <a:srgbClr val="404040"/>
              </a:solidFill>
            </a:endParaRPr>
          </a:p>
          <a:p>
            <a:endParaRPr lang="fr-FR" altLang="fr-FR" sz="1000" dirty="0"/>
          </a:p>
        </p:txBody>
      </p:sp>
      <p:sp>
        <p:nvSpPr>
          <p:cNvPr id="4" name="Espace réservé du texte 3">
            <a:extLst>
              <a:ext uri="{FF2B5EF4-FFF2-40B4-BE49-F238E27FC236}">
                <a16:creationId xmlns:a16="http://schemas.microsoft.com/office/drawing/2014/main" id="{22800E03-3969-490A-A9C4-EC763DFFE73C}"/>
              </a:ext>
            </a:extLst>
          </p:cNvPr>
          <p:cNvSpPr>
            <a:spLocks noGrp="1"/>
          </p:cNvSpPr>
          <p:nvPr>
            <p:ph type="body" sz="quarter" idx="10"/>
          </p:nvPr>
        </p:nvSpPr>
        <p:spPr/>
        <p:txBody>
          <a:bodyPr/>
          <a:lstStyle/>
          <a:p>
            <a:r>
              <a:rPr lang="fr-FR" dirty="0"/>
              <a:t>Couverture obligatoire (4/4)</a:t>
            </a:r>
          </a:p>
        </p:txBody>
      </p:sp>
    </p:spTree>
    <p:extLst>
      <p:ext uri="{BB962C8B-B14F-4D97-AF65-F5344CB8AC3E}">
        <p14:creationId xmlns:p14="http://schemas.microsoft.com/office/powerpoint/2010/main" val="2137670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C1FEB-6E86-4A08-850D-D58A83778C60}"/>
              </a:ext>
            </a:extLst>
          </p:cNvPr>
          <p:cNvSpPr>
            <a:spLocks noGrp="1"/>
          </p:cNvSpPr>
          <p:nvPr>
            <p:ph type="title"/>
          </p:nvPr>
        </p:nvSpPr>
        <p:spPr/>
        <p:txBody>
          <a:bodyPr/>
          <a:lstStyle/>
          <a:p>
            <a:r>
              <a:rPr lang="fr-FR" dirty="0"/>
              <a:t>Enfants à charge en santé</a:t>
            </a:r>
          </a:p>
        </p:txBody>
      </p:sp>
      <p:sp>
        <p:nvSpPr>
          <p:cNvPr id="3" name="Espace réservé du contenu 2">
            <a:extLst>
              <a:ext uri="{FF2B5EF4-FFF2-40B4-BE49-F238E27FC236}">
                <a16:creationId xmlns:a16="http://schemas.microsoft.com/office/drawing/2014/main" id="{B1A6D374-B330-4FBA-BC0F-D00F8FBB5E2B}"/>
              </a:ext>
            </a:extLst>
          </p:cNvPr>
          <p:cNvSpPr>
            <a:spLocks noGrp="1"/>
          </p:cNvSpPr>
          <p:nvPr>
            <p:ph idx="1"/>
          </p:nvPr>
        </p:nvSpPr>
        <p:spPr/>
        <p:txBody>
          <a:bodyPr/>
          <a:lstStyle/>
          <a:p>
            <a:r>
              <a:rPr lang="fr-FR" altLang="fr-FR" sz="1800" dirty="0"/>
              <a:t>Proposition d’évolution de l’article 12 de l’accord :</a:t>
            </a:r>
          </a:p>
          <a:p>
            <a:pPr marL="0" lvl="1" indent="0">
              <a:buNone/>
            </a:pPr>
            <a:r>
              <a:rPr lang="fr-FR" altLang="fr-FR" sz="1800" dirty="0"/>
              <a:t>Peuvent également, à titre facultatif, adhérer au régime maladie-chirurgie-maternité, en contrepartie d'une cotisation spécifique appelée par l'assureur, sous réserve de formaliser leur adhésion par écrit :</a:t>
            </a:r>
          </a:p>
          <a:p>
            <a:pPr lvl="1"/>
            <a:r>
              <a:rPr lang="fr-FR" altLang="fr-FR" sz="1800" dirty="0">
                <a:solidFill>
                  <a:srgbClr val="C00000"/>
                </a:solidFill>
              </a:rPr>
              <a:t>En tant qu’ayant droit de l’assuré</a:t>
            </a:r>
            <a:r>
              <a:rPr lang="fr-FR" altLang="fr-FR" sz="1800" dirty="0"/>
              <a:t>, le conjoint, le concubin de l'assuré ou la personne avec laquelle l'assuré a conclu un pacte civil de solidarité (Pacs) bénéficiant des prestations en nature de la sécurité sociale, autres que ceux définis à l'article 17.1 ;</a:t>
            </a:r>
          </a:p>
          <a:p>
            <a:pPr lvl="1"/>
            <a:r>
              <a:rPr lang="fr-FR" altLang="fr-FR" sz="1800" dirty="0"/>
              <a:t>les salariés ayant leur contrat de travail suspendu, autre que ceux définis à l'article 11, notamment dans le cadre de congé parental total, de congé sans solde, de congé sabbatique et de congé de formation individuel non indemnisé ;</a:t>
            </a:r>
          </a:p>
          <a:p>
            <a:pPr lvl="1"/>
            <a:r>
              <a:rPr lang="fr-FR" altLang="fr-FR" sz="1800" dirty="0"/>
              <a:t>les stagiaires dès lors qu'ils bénéficient d'un régime de base de sécurité sociale leur offrant des prestations en nature ;</a:t>
            </a:r>
          </a:p>
        </p:txBody>
      </p:sp>
      <p:sp>
        <p:nvSpPr>
          <p:cNvPr id="4" name="Espace réservé du texte 3">
            <a:extLst>
              <a:ext uri="{FF2B5EF4-FFF2-40B4-BE49-F238E27FC236}">
                <a16:creationId xmlns:a16="http://schemas.microsoft.com/office/drawing/2014/main" id="{22800E03-3969-490A-A9C4-EC763DFFE73C}"/>
              </a:ext>
            </a:extLst>
          </p:cNvPr>
          <p:cNvSpPr>
            <a:spLocks noGrp="1"/>
          </p:cNvSpPr>
          <p:nvPr>
            <p:ph type="body" sz="quarter" idx="10"/>
          </p:nvPr>
        </p:nvSpPr>
        <p:spPr/>
        <p:txBody>
          <a:bodyPr/>
          <a:lstStyle/>
          <a:p>
            <a:r>
              <a:rPr lang="fr-FR" dirty="0"/>
              <a:t>Couverture facultative (1/2)</a:t>
            </a:r>
          </a:p>
        </p:txBody>
      </p:sp>
    </p:spTree>
    <p:extLst>
      <p:ext uri="{BB962C8B-B14F-4D97-AF65-F5344CB8AC3E}">
        <p14:creationId xmlns:p14="http://schemas.microsoft.com/office/powerpoint/2010/main" val="3942622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5C1FEB-6E86-4A08-850D-D58A83778C60}"/>
              </a:ext>
            </a:extLst>
          </p:cNvPr>
          <p:cNvSpPr>
            <a:spLocks noGrp="1"/>
          </p:cNvSpPr>
          <p:nvPr>
            <p:ph type="title"/>
          </p:nvPr>
        </p:nvSpPr>
        <p:spPr/>
        <p:txBody>
          <a:bodyPr/>
          <a:lstStyle/>
          <a:p>
            <a:r>
              <a:rPr lang="fr-FR" dirty="0"/>
              <a:t>Enfants à charge en santé</a:t>
            </a:r>
          </a:p>
        </p:txBody>
      </p:sp>
      <p:sp>
        <p:nvSpPr>
          <p:cNvPr id="3" name="Espace réservé du contenu 2">
            <a:extLst>
              <a:ext uri="{FF2B5EF4-FFF2-40B4-BE49-F238E27FC236}">
                <a16:creationId xmlns:a16="http://schemas.microsoft.com/office/drawing/2014/main" id="{B1A6D374-B330-4FBA-BC0F-D00F8FBB5E2B}"/>
              </a:ext>
            </a:extLst>
          </p:cNvPr>
          <p:cNvSpPr>
            <a:spLocks noGrp="1"/>
          </p:cNvSpPr>
          <p:nvPr>
            <p:ph idx="1"/>
          </p:nvPr>
        </p:nvSpPr>
        <p:spPr/>
        <p:txBody>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altLang="fr-FR" sz="1800" b="0" i="0" u="none" strike="noStrike" kern="1200" cap="none" spc="0" normalizeH="0" baseline="0" noProof="0" dirty="0">
                <a:ln>
                  <a:noFill/>
                </a:ln>
                <a:solidFill>
                  <a:srgbClr val="C00000"/>
                </a:solidFill>
                <a:effectLst/>
                <a:uLnTx/>
                <a:uFillTx/>
                <a:latin typeface="Calibri"/>
                <a:ea typeface="+mn-ea"/>
                <a:cs typeface="+mn-cs"/>
              </a:rPr>
              <a:t>Proposition d’évolution de l’article 12 de l’accord :</a:t>
            </a:r>
          </a:p>
          <a:p>
            <a:pPr lvl="1"/>
            <a:r>
              <a:rPr lang="fr-FR" altLang="fr-FR" sz="1600" dirty="0">
                <a:solidFill>
                  <a:srgbClr val="C00000"/>
                </a:solidFill>
              </a:rPr>
              <a:t>En tant qu’ayants droit</a:t>
            </a:r>
            <a:r>
              <a:rPr lang="fr-FR" altLang="fr-FR" sz="1600" dirty="0"/>
              <a:t>, les enfants de l'assuré, de son conjoint, ou de son concubin ou de la personne avec laquelle il a conclu un pacte civil de solidarité (Pacs) </a:t>
            </a:r>
            <a:r>
              <a:rPr lang="fr-FR" altLang="fr-FR" sz="1600" dirty="0">
                <a:solidFill>
                  <a:srgbClr val="C00000"/>
                </a:solidFill>
              </a:rPr>
              <a:t>de moins de 27 ans autres que ceux définis à l'article 17.1</a:t>
            </a:r>
            <a:r>
              <a:rPr lang="fr-FR" altLang="fr-FR" sz="1600" strike="sngStrike" dirty="0">
                <a:solidFill>
                  <a:srgbClr val="C00000"/>
                </a:solidFill>
              </a:rPr>
              <a:t>, dès lors qu'ils viennent de finir leurs études et qu'ils justifient d'être inscrits comme demandeurs d'emploi, même non indemnisés. Cette adhésion doit intervenir dans les 6 mois qui suivent le terme de leurs études. Cette adhésion est limitée à 24 mois même non consécutifs </a:t>
            </a:r>
            <a:r>
              <a:rPr lang="fr-FR" altLang="fr-FR" sz="1600" dirty="0"/>
              <a:t>;</a:t>
            </a:r>
          </a:p>
          <a:p>
            <a:pPr lvl="1"/>
            <a:r>
              <a:rPr lang="fr-FR" altLang="fr-FR" sz="1600" dirty="0">
                <a:solidFill>
                  <a:srgbClr val="C00000"/>
                </a:solidFill>
              </a:rPr>
              <a:t>A titre d’ayants droit</a:t>
            </a:r>
            <a:r>
              <a:rPr lang="fr-FR" altLang="fr-FR" sz="1600" dirty="0"/>
              <a:t>, les enfants de l'enfant couvert par le régime au titre d'ayant</a:t>
            </a:r>
            <a:r>
              <a:rPr lang="fr-FR" altLang="fr-FR" sz="1600" strike="sngStrike" dirty="0">
                <a:solidFill>
                  <a:srgbClr val="C00000"/>
                </a:solidFill>
              </a:rPr>
              <a:t>s</a:t>
            </a:r>
            <a:r>
              <a:rPr lang="fr-FR" altLang="fr-FR" sz="1600" dirty="0"/>
              <a:t> droit d'un assuré.</a:t>
            </a:r>
          </a:p>
          <a:p>
            <a:r>
              <a:rPr lang="fr-FR" altLang="fr-FR" sz="1600" dirty="0">
                <a:solidFill>
                  <a:srgbClr val="404040"/>
                </a:solidFill>
              </a:rPr>
              <a:t>Peuvent adhérer au régime des anciens salariés, selon les modalités prévues par l'accord du 22 juin 2007 sur le régime frais de soins de santé des anciens salariés :</a:t>
            </a:r>
          </a:p>
          <a:p>
            <a:pPr lvl="1"/>
            <a:r>
              <a:rPr lang="fr-FR" altLang="fr-FR" sz="1600" dirty="0"/>
              <a:t>en cas de décès de l'assuré, les bénéficiaires de la rente éducation ou de la rente temporaire de conjoint ou ceux qui auraient pu en bénéficier si l'option correspondante avait été choisie par l'assuré ; cette adhésion doit intervenir dans les 6 mois du décès, tel que prévu par l'accord collectif du 22 juin 2007 sur le régime frais de soins de santé des anciens salariés. En tout état de cause, l'adhésion des intéressés au régime des anciens salariés cesse au même moment que le bénéfice de la rente éducation ou de la rente temporaire de conjoint.</a:t>
            </a:r>
          </a:p>
          <a:p>
            <a:r>
              <a:rPr lang="fr-FR" altLang="fr-FR" sz="1600" dirty="0">
                <a:solidFill>
                  <a:srgbClr val="404040"/>
                </a:solidFill>
              </a:rPr>
              <a:t>Le montant de la cotisation appelée par l'assureur auprès de l'assuré est fixé après consultation du comité paritaire de gestion du régime de prévoyance</a:t>
            </a:r>
          </a:p>
        </p:txBody>
      </p:sp>
      <p:sp>
        <p:nvSpPr>
          <p:cNvPr id="4" name="Espace réservé du texte 3">
            <a:extLst>
              <a:ext uri="{FF2B5EF4-FFF2-40B4-BE49-F238E27FC236}">
                <a16:creationId xmlns:a16="http://schemas.microsoft.com/office/drawing/2014/main" id="{22800E03-3969-490A-A9C4-EC763DFFE73C}"/>
              </a:ext>
            </a:extLst>
          </p:cNvPr>
          <p:cNvSpPr>
            <a:spLocks noGrp="1"/>
          </p:cNvSpPr>
          <p:nvPr>
            <p:ph type="body" sz="quarter" idx="10"/>
          </p:nvPr>
        </p:nvSpPr>
        <p:spPr/>
        <p:txBody>
          <a:bodyPr/>
          <a:lstStyle/>
          <a:p>
            <a:r>
              <a:rPr lang="fr-FR" dirty="0"/>
              <a:t>Couverture facultative (2/2)</a:t>
            </a:r>
          </a:p>
        </p:txBody>
      </p:sp>
    </p:spTree>
    <p:extLst>
      <p:ext uri="{BB962C8B-B14F-4D97-AF65-F5344CB8AC3E}">
        <p14:creationId xmlns:p14="http://schemas.microsoft.com/office/powerpoint/2010/main" val="160764248"/>
      </p:ext>
    </p:extLst>
  </p:cSld>
  <p:clrMapOvr>
    <a:masterClrMapping/>
  </p:clrMapOvr>
</p:sld>
</file>

<file path=ppt/theme/theme1.xml><?xml version="1.0" encoding="utf-8"?>
<a:theme xmlns:a="http://schemas.openxmlformats.org/drawingml/2006/main" name="Présentation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45746</TotalTime>
  <Words>1547</Words>
  <Application>Microsoft Office PowerPoint</Application>
  <PresentationFormat>Affichage à l'écran (4:3)</PresentationFormat>
  <Paragraphs>83</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Wingdings</vt:lpstr>
      <vt:lpstr>Présentation2</vt:lpstr>
      <vt:lpstr>Régime de Prévoyance Conventionnel de  l’Industrie Pharmaceutique</vt:lpstr>
      <vt:lpstr>Préambule</vt:lpstr>
      <vt:lpstr>Enfants à charge en prévoyance</vt:lpstr>
      <vt:lpstr>Enfants à charge en santé</vt:lpstr>
      <vt:lpstr>Enfants à charge en santé</vt:lpstr>
      <vt:lpstr>Enfants à charge en santé</vt:lpstr>
      <vt:lpstr>Enfants à charge en santé</vt:lpstr>
      <vt:lpstr>Enfants à charge en santé</vt:lpstr>
      <vt:lpstr>Enfants à charge en santé</vt:lpstr>
      <vt:lpstr>Enfants à charge en santé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Brigitte ECARY</dc:creator>
  <cp:lastModifiedBy>Pascal MARON</cp:lastModifiedBy>
  <cp:revision>659</cp:revision>
  <cp:lastPrinted>2019-09-27T07:56:05Z</cp:lastPrinted>
  <dcterms:created xsi:type="dcterms:W3CDTF">2017-03-28T09:56:19Z</dcterms:created>
  <dcterms:modified xsi:type="dcterms:W3CDTF">2024-02-20T16:45:10Z</dcterms:modified>
</cp:coreProperties>
</file>