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5" r:id="rId2"/>
    <p:sldId id="279" r:id="rId3"/>
    <p:sldId id="289" r:id="rId4"/>
    <p:sldId id="280" r:id="rId5"/>
    <p:sldId id="288" r:id="rId6"/>
    <p:sldId id="294" r:id="rId7"/>
    <p:sldId id="292" r:id="rId8"/>
    <p:sldId id="293" r:id="rId9"/>
    <p:sldId id="290" r:id="rId10"/>
  </p:sldIdLst>
  <p:sldSz cx="9144000" cy="6858000" type="screen4x3"/>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F7F7F7"/>
    <a:srgbClr val="F2F2F2"/>
    <a:srgbClr val="BFBFBF"/>
    <a:srgbClr val="C00000"/>
    <a:srgbClr val="D9D9D9"/>
    <a:srgbClr val="A6A6A6"/>
    <a:srgbClr val="262626"/>
    <a:srgbClr val="40404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8" autoAdjust="0"/>
    <p:restoredTop sz="94668" autoAdjust="0"/>
  </p:normalViewPr>
  <p:slideViewPr>
    <p:cSldViewPr>
      <p:cViewPr varScale="1">
        <p:scale>
          <a:sx n="62" d="100"/>
          <a:sy n="62" d="100"/>
        </p:scale>
        <p:origin x="152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8" d="100"/>
          <a:sy n="98" d="100"/>
        </p:scale>
        <p:origin x="-350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18830" cy="493316"/>
          </a:xfrm>
          <a:prstGeom prst="rect">
            <a:avLst/>
          </a:prstGeom>
        </p:spPr>
        <p:txBody>
          <a:bodyPr vert="horz" lIns="91065" tIns="45533" rIns="91065" bIns="45533" rtlCol="0"/>
          <a:lstStyle>
            <a:lvl1pPr algn="l">
              <a:defRPr sz="1200"/>
            </a:lvl1pPr>
          </a:lstStyle>
          <a:p>
            <a:endParaRPr lang="fr-FR"/>
          </a:p>
        </p:txBody>
      </p:sp>
      <p:sp>
        <p:nvSpPr>
          <p:cNvPr id="3" name="Espace réservé de la date 2"/>
          <p:cNvSpPr>
            <a:spLocks noGrp="1"/>
          </p:cNvSpPr>
          <p:nvPr>
            <p:ph type="dt" sz="quarter" idx="1"/>
          </p:nvPr>
        </p:nvSpPr>
        <p:spPr>
          <a:xfrm>
            <a:off x="3815375" y="0"/>
            <a:ext cx="2918830" cy="493316"/>
          </a:xfrm>
          <a:prstGeom prst="rect">
            <a:avLst/>
          </a:prstGeom>
        </p:spPr>
        <p:txBody>
          <a:bodyPr vert="horz" lIns="91065" tIns="45533" rIns="91065" bIns="45533" rtlCol="0"/>
          <a:lstStyle>
            <a:lvl1pPr algn="r">
              <a:defRPr sz="1200"/>
            </a:lvl1pPr>
          </a:lstStyle>
          <a:p>
            <a:fld id="{7C287FA2-D3E1-4B30-81A6-B8D65E945CFF}" type="datetimeFigureOut">
              <a:rPr lang="fr-FR" smtClean="0"/>
              <a:t>19/02/2024</a:t>
            </a:fld>
            <a:endParaRPr lang="fr-FR"/>
          </a:p>
        </p:txBody>
      </p:sp>
      <p:sp>
        <p:nvSpPr>
          <p:cNvPr id="4" name="Espace réservé du pied de page 3"/>
          <p:cNvSpPr>
            <a:spLocks noGrp="1"/>
          </p:cNvSpPr>
          <p:nvPr>
            <p:ph type="ftr" sz="quarter" idx="2"/>
          </p:nvPr>
        </p:nvSpPr>
        <p:spPr>
          <a:xfrm>
            <a:off x="1" y="9371285"/>
            <a:ext cx="2918830" cy="493316"/>
          </a:xfrm>
          <a:prstGeom prst="rect">
            <a:avLst/>
          </a:prstGeom>
        </p:spPr>
        <p:txBody>
          <a:bodyPr vert="horz" lIns="91065" tIns="45533" rIns="91065" bIns="4553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5" y="9371285"/>
            <a:ext cx="2918830" cy="493316"/>
          </a:xfrm>
          <a:prstGeom prst="rect">
            <a:avLst/>
          </a:prstGeom>
        </p:spPr>
        <p:txBody>
          <a:bodyPr vert="horz" lIns="91065" tIns="45533" rIns="91065" bIns="45533" rtlCol="0" anchor="b"/>
          <a:lstStyle>
            <a:lvl1pPr algn="r">
              <a:defRPr sz="1200"/>
            </a:lvl1pPr>
          </a:lstStyle>
          <a:p>
            <a:fld id="{8C0780FB-C852-47CA-BEDD-705E44070C0D}" type="slidenum">
              <a:rPr lang="fr-FR" smtClean="0"/>
              <a:t>‹N°›</a:t>
            </a:fld>
            <a:endParaRPr lang="fr-FR"/>
          </a:p>
        </p:txBody>
      </p:sp>
    </p:spTree>
    <p:extLst>
      <p:ext uri="{BB962C8B-B14F-4D97-AF65-F5344CB8AC3E}">
        <p14:creationId xmlns:p14="http://schemas.microsoft.com/office/powerpoint/2010/main" val="3285350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18830" cy="493316"/>
          </a:xfrm>
          <a:prstGeom prst="rect">
            <a:avLst/>
          </a:prstGeom>
        </p:spPr>
        <p:txBody>
          <a:bodyPr vert="horz" lIns="91065" tIns="45533" rIns="91065" bIns="45533" rtlCol="0"/>
          <a:lstStyle>
            <a:lvl1pPr algn="l">
              <a:defRPr sz="1200"/>
            </a:lvl1pPr>
          </a:lstStyle>
          <a:p>
            <a:endParaRPr lang="fr-FR"/>
          </a:p>
        </p:txBody>
      </p:sp>
      <p:sp>
        <p:nvSpPr>
          <p:cNvPr id="3" name="Espace réservé de la date 2"/>
          <p:cNvSpPr>
            <a:spLocks noGrp="1"/>
          </p:cNvSpPr>
          <p:nvPr>
            <p:ph type="dt" idx="1"/>
          </p:nvPr>
        </p:nvSpPr>
        <p:spPr>
          <a:xfrm>
            <a:off x="3815375" y="0"/>
            <a:ext cx="2918830" cy="493316"/>
          </a:xfrm>
          <a:prstGeom prst="rect">
            <a:avLst/>
          </a:prstGeom>
        </p:spPr>
        <p:txBody>
          <a:bodyPr vert="horz" lIns="91065" tIns="45533" rIns="91065" bIns="45533" rtlCol="0"/>
          <a:lstStyle>
            <a:lvl1pPr algn="r">
              <a:defRPr sz="1200"/>
            </a:lvl1pPr>
          </a:lstStyle>
          <a:p>
            <a:fld id="{622D5937-6B1C-4251-A596-8014693ABCBA}" type="datetimeFigureOut">
              <a:rPr lang="fr-FR" smtClean="0"/>
              <a:t>19/02/2024</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065" tIns="45533" rIns="91065" bIns="45533"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065" tIns="45533" rIns="91065" bIns="4553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371285"/>
            <a:ext cx="2918830" cy="493316"/>
          </a:xfrm>
          <a:prstGeom prst="rect">
            <a:avLst/>
          </a:prstGeom>
        </p:spPr>
        <p:txBody>
          <a:bodyPr vert="horz" lIns="91065" tIns="45533" rIns="91065" bIns="4553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5" y="9371285"/>
            <a:ext cx="2918830" cy="493316"/>
          </a:xfrm>
          <a:prstGeom prst="rect">
            <a:avLst/>
          </a:prstGeom>
        </p:spPr>
        <p:txBody>
          <a:bodyPr vert="horz" lIns="91065" tIns="45533" rIns="91065" bIns="45533" rtlCol="0" anchor="b"/>
          <a:lstStyle>
            <a:lvl1pPr algn="r">
              <a:defRPr sz="1200"/>
            </a:lvl1pPr>
          </a:lstStyle>
          <a:p>
            <a:fld id="{5AEE1E3F-AD05-435F-BE66-0617260772B0}" type="slidenum">
              <a:rPr lang="fr-FR" smtClean="0"/>
              <a:t>‹N°›</a:t>
            </a:fld>
            <a:endParaRPr lang="fr-FR"/>
          </a:p>
        </p:txBody>
      </p:sp>
    </p:spTree>
    <p:extLst>
      <p:ext uri="{BB962C8B-B14F-4D97-AF65-F5344CB8AC3E}">
        <p14:creationId xmlns:p14="http://schemas.microsoft.com/office/powerpoint/2010/main" val="120662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9_1. TITR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4" y="2794"/>
            <a:ext cx="9142931" cy="68571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102407" name="Rectangle 7"/>
          <p:cNvSpPr>
            <a:spLocks noGrp="1" noChangeArrowheads="1"/>
          </p:cNvSpPr>
          <p:nvPr>
            <p:ph type="subTitle" idx="1"/>
          </p:nvPr>
        </p:nvSpPr>
        <p:spPr>
          <a:xfrm>
            <a:off x="1558777" y="4000872"/>
            <a:ext cx="6047084" cy="686172"/>
          </a:xfrm>
          <a:prstGeom prst="rect">
            <a:avLst/>
          </a:prstGeom>
        </p:spPr>
        <p:txBody>
          <a:bodyPr anchor="ctr" anchorCtr="0">
            <a:noAutofit/>
          </a:bodyPr>
          <a:lstStyle>
            <a:lvl1pPr marL="0" indent="0" algn="ctr">
              <a:buFont typeface="Wingdings" pitchFamily="2" charset="2"/>
              <a:buNone/>
              <a:defRPr sz="2800" i="0" cap="small" baseline="0">
                <a:solidFill>
                  <a:schemeClr val="tx1">
                    <a:lumMod val="75000"/>
                    <a:lumOff val="25000"/>
                  </a:schemeClr>
                </a:solidFill>
              </a:defRPr>
            </a:lvl1pPr>
          </a:lstStyle>
          <a:p>
            <a:pPr lvl="0"/>
            <a:r>
              <a:rPr lang="fr-FR" noProof="0" dirty="0"/>
              <a:t>Modifiez le style des sous-titres</a:t>
            </a:r>
          </a:p>
        </p:txBody>
      </p:sp>
      <p:sp>
        <p:nvSpPr>
          <p:cNvPr id="102408" name="AutoShape 8"/>
          <p:cNvSpPr>
            <a:spLocks noGrp="1" noChangeArrowheads="1"/>
          </p:cNvSpPr>
          <p:nvPr>
            <p:ph type="ctrTitle" sz="quarter"/>
          </p:nvPr>
        </p:nvSpPr>
        <p:spPr>
          <a:xfrm>
            <a:off x="1558778" y="1451992"/>
            <a:ext cx="6021582" cy="1905000"/>
          </a:xfrm>
          <a:prstGeom prst="roundRect">
            <a:avLst>
              <a:gd name="adj" fmla="val 0"/>
            </a:avLst>
          </a:prstGeom>
        </p:spPr>
        <p:txBody>
          <a:bodyPr anchor="ctr">
            <a:noAutofit/>
          </a:bodyPr>
          <a:lstStyle>
            <a:lvl1pPr algn="ctr">
              <a:defRPr sz="3600" b="0" cap="small" baseline="0">
                <a:solidFill>
                  <a:schemeClr val="tx1">
                    <a:lumMod val="75000"/>
                    <a:lumOff val="25000"/>
                  </a:schemeClr>
                </a:solidFill>
                <a:latin typeface="+mn-lt"/>
              </a:defRPr>
            </a:lvl1pPr>
          </a:lstStyle>
          <a:p>
            <a:pPr lvl="0"/>
            <a:r>
              <a:rPr lang="fr-FR" noProof="0" dirty="0"/>
              <a:t>Modifiez le style du titre</a:t>
            </a:r>
          </a:p>
        </p:txBody>
      </p:sp>
      <p:sp>
        <p:nvSpPr>
          <p:cNvPr id="7" name="Espace réservé du texte 6"/>
          <p:cNvSpPr>
            <a:spLocks noGrp="1"/>
          </p:cNvSpPr>
          <p:nvPr>
            <p:ph type="body" sz="quarter" idx="10" hasCustomPrompt="1"/>
          </p:nvPr>
        </p:nvSpPr>
        <p:spPr>
          <a:xfrm>
            <a:off x="3251785" y="4687044"/>
            <a:ext cx="2622119" cy="360238"/>
          </a:xfrm>
          <a:prstGeom prst="rect">
            <a:avLst/>
          </a:prstGeom>
        </p:spPr>
        <p:txBody>
          <a:bodyPr/>
          <a:lstStyle>
            <a:lvl1pPr algn="ctr">
              <a:defRPr sz="1800" cap="small" baseline="0">
                <a:solidFill>
                  <a:schemeClr val="tx1">
                    <a:lumMod val="75000"/>
                    <a:lumOff val="25000"/>
                  </a:schemeClr>
                </a:solidFill>
                <a:latin typeface="+mj-lt"/>
              </a:defRPr>
            </a:lvl1pPr>
          </a:lstStyle>
          <a:p>
            <a:pPr lvl="0"/>
            <a:r>
              <a:rPr lang="fr-FR" dirty="0"/>
              <a:t>17 décembre 2017</a:t>
            </a:r>
          </a:p>
        </p:txBody>
      </p:sp>
    </p:spTree>
    <p:extLst>
      <p:ext uri="{BB962C8B-B14F-4D97-AF65-F5344CB8AC3E}">
        <p14:creationId xmlns:p14="http://schemas.microsoft.com/office/powerpoint/2010/main" val="101896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SOMMAIRE_1">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29" y="0"/>
            <a:ext cx="9143549" cy="256400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36296" y="1"/>
            <a:ext cx="1910082" cy="3249252"/>
          </a:xfrm>
          <a:prstGeom prst="rect">
            <a:avLst/>
          </a:prstGeom>
          <a:noFill/>
          <a:extLst>
            <a:ext uri="{909E8E84-426E-40DD-AFC4-6F175D3DCCD1}">
              <a14:hiddenFill xmlns:a14="http://schemas.microsoft.com/office/drawing/2010/main">
                <a:solidFill>
                  <a:srgbClr val="FFFFFF"/>
                </a:solidFill>
              </a14:hiddenFill>
            </a:ext>
          </a:extLst>
        </p:spPr>
      </p:pic>
      <p:sp>
        <p:nvSpPr>
          <p:cNvPr id="28" name="Espace réservé du contenu 2"/>
          <p:cNvSpPr>
            <a:spLocks noGrp="1"/>
          </p:cNvSpPr>
          <p:nvPr>
            <p:ph idx="1" hasCustomPrompt="1"/>
          </p:nvPr>
        </p:nvSpPr>
        <p:spPr>
          <a:xfrm>
            <a:off x="251520" y="1340769"/>
            <a:ext cx="8293779" cy="4755182"/>
          </a:xfrm>
          <a:prstGeom prst="rect">
            <a:avLst/>
          </a:prstGeom>
        </p:spPr>
        <p:txBody>
          <a:bodyPr/>
          <a:lstStyle>
            <a:lvl1pPr marL="0" indent="0" algn="just">
              <a:buClr>
                <a:schemeClr val="tx1">
                  <a:lumMod val="75000"/>
                  <a:lumOff val="25000"/>
                </a:schemeClr>
              </a:buClr>
              <a:buFont typeface="+mj-lt"/>
              <a:buNone/>
              <a:defRPr sz="3200" b="1" cap="small" baseline="0">
                <a:solidFill>
                  <a:srgbClr val="C00000"/>
                </a:solidFill>
              </a:defRPr>
            </a:lvl1pPr>
            <a:lvl2pPr marL="714375" indent="0" algn="just">
              <a:buFont typeface="Wingdings" panose="05000000000000000000" pitchFamily="2" charset="2"/>
              <a:buNone/>
              <a:defRPr sz="1800" cap="small" baseline="0">
                <a:solidFill>
                  <a:schemeClr val="tx1">
                    <a:lumMod val="75000"/>
                    <a:lumOff val="25000"/>
                  </a:schemeClr>
                </a:solidFill>
              </a:defRPr>
            </a:lvl2pPr>
            <a:lvl3pPr marL="0" indent="0" algn="just">
              <a:buClr>
                <a:schemeClr val="tx1">
                  <a:lumMod val="75000"/>
                  <a:lumOff val="25000"/>
                </a:schemeClr>
              </a:buClr>
              <a:buSzPct val="100000"/>
              <a:buFont typeface="+mj-lt"/>
              <a:buNone/>
              <a:defRPr sz="3200" b="1" cap="small" baseline="0">
                <a:solidFill>
                  <a:schemeClr val="bg1">
                    <a:lumMod val="50000"/>
                  </a:schemeClr>
                </a:solidFill>
              </a:defRPr>
            </a:lvl3pPr>
            <a:lvl4pPr marL="714375" indent="0" algn="just">
              <a:buNone/>
              <a:defRPr sz="1800" cap="small" baseline="0">
                <a:solidFill>
                  <a:schemeClr val="bg1">
                    <a:lumMod val="50000"/>
                  </a:schemeClr>
                </a:solidFill>
              </a:defRPr>
            </a:lvl4pPr>
            <a:lvl5pPr marL="714375" indent="0" algn="just">
              <a:buFont typeface="Calibri" panose="020F0502020204030204" pitchFamily="34" charset="0"/>
              <a:buNone/>
              <a:defRPr sz="1600" cap="small" baseline="0">
                <a:solidFill>
                  <a:schemeClr val="bg1">
                    <a:lumMod val="50000"/>
                  </a:schemeClr>
                </a:solidFill>
              </a:defRPr>
            </a:lvl5pPr>
            <a:lvl6pPr marL="714375" indent="0" algn="just">
              <a:buFont typeface="Calibri" panose="020F0502020204030204" pitchFamily="34" charset="0"/>
              <a:buNone/>
              <a:defRPr sz="1400" cap="small" baseline="0">
                <a:solidFill>
                  <a:schemeClr val="bg1">
                    <a:lumMod val="50000"/>
                  </a:schemeClr>
                </a:solidFill>
              </a:defRPr>
            </a:lvl6pPr>
          </a:lstStyle>
          <a:p>
            <a:pPr lvl="0"/>
            <a:r>
              <a:rPr lang="fr-FR" dirty="0"/>
              <a:t>1.  Titre 1</a:t>
            </a:r>
          </a:p>
          <a:p>
            <a:pPr lvl="1"/>
            <a:r>
              <a:rPr lang="fr-FR" dirty="0"/>
              <a:t>Deuxième niveau</a:t>
            </a:r>
          </a:p>
          <a:p>
            <a:pPr lvl="2"/>
            <a:r>
              <a:rPr lang="fr-FR" dirty="0"/>
              <a:t>2.  Titre 2</a:t>
            </a:r>
          </a:p>
          <a:p>
            <a:pPr lvl="3"/>
            <a:r>
              <a:rPr lang="fr-FR" dirty="0"/>
              <a:t>Deuxième niveau</a:t>
            </a:r>
          </a:p>
          <a:p>
            <a:pPr lvl="4"/>
            <a:r>
              <a:rPr lang="fr-FR" dirty="0"/>
              <a:t>Troisième niveau</a:t>
            </a:r>
          </a:p>
          <a:p>
            <a:pPr lvl="5"/>
            <a:r>
              <a:rPr lang="fr-FR" dirty="0"/>
              <a:t>Quatrième niveau</a:t>
            </a:r>
          </a:p>
        </p:txBody>
      </p:sp>
      <p:sp>
        <p:nvSpPr>
          <p:cNvPr id="2" name="ZoneTexte 1"/>
          <p:cNvSpPr txBox="1"/>
          <p:nvPr userDrawn="1"/>
        </p:nvSpPr>
        <p:spPr>
          <a:xfrm>
            <a:off x="830780" y="287826"/>
            <a:ext cx="3347266" cy="474309"/>
          </a:xfrm>
          <a:prstGeom prst="rect">
            <a:avLst/>
          </a:prstGeom>
          <a:noFill/>
        </p:spPr>
        <p:txBody>
          <a:bodyPr wrap="square" rtlCol="0" anchor="ctr" anchorCtr="0">
            <a:noAutofit/>
          </a:bodyPr>
          <a:lstStyle/>
          <a:p>
            <a:r>
              <a:rPr lang="fr-FR" sz="3200" cap="small" baseline="0" dirty="0">
                <a:solidFill>
                  <a:schemeClr val="tx1">
                    <a:lumMod val="75000"/>
                    <a:lumOff val="25000"/>
                  </a:schemeClr>
                </a:solidFill>
                <a:latin typeface="+mj-lt"/>
              </a:rPr>
              <a:t>Sommaire</a:t>
            </a:r>
          </a:p>
        </p:txBody>
      </p:sp>
    </p:spTree>
    <p:extLst>
      <p:ext uri="{BB962C8B-B14F-4D97-AF65-F5344CB8AC3E}">
        <p14:creationId xmlns:p14="http://schemas.microsoft.com/office/powerpoint/2010/main" val="133400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27584" y="285337"/>
            <a:ext cx="6984776" cy="463289"/>
          </a:xfrm>
          <a:prstGeom prst="rect">
            <a:avLst/>
          </a:prstGeom>
        </p:spPr>
        <p:txBody>
          <a:bodyPr anchor="ctr" anchorCtr="0"/>
          <a:lstStyle>
            <a:lvl1pPr>
              <a:defRPr cap="small" baseline="0">
                <a:solidFill>
                  <a:schemeClr val="tx1">
                    <a:lumMod val="75000"/>
                    <a:lumOff val="25000"/>
                  </a:schemeClr>
                </a:solidFill>
              </a:defRPr>
            </a:lvl1pPr>
          </a:lstStyle>
          <a:p>
            <a:r>
              <a:rPr lang="fr-FR" dirty="0"/>
              <a:t>Titre</a:t>
            </a:r>
          </a:p>
        </p:txBody>
      </p:sp>
      <p:sp>
        <p:nvSpPr>
          <p:cNvPr id="3" name="Espace réservé du contenu 2"/>
          <p:cNvSpPr>
            <a:spLocks noGrp="1"/>
          </p:cNvSpPr>
          <p:nvPr>
            <p:ph idx="1"/>
          </p:nvPr>
        </p:nvSpPr>
        <p:spPr>
          <a:xfrm>
            <a:off x="251520" y="1206480"/>
            <a:ext cx="8496944" cy="5040560"/>
          </a:xfrm>
          <a:prstGeom prst="rect">
            <a:avLst/>
          </a:prstGeom>
        </p:spPr>
        <p:txBody>
          <a:bodyPr/>
          <a:lstStyle>
            <a:lvl1pPr algn="just">
              <a:defRPr sz="2400">
                <a:solidFill>
                  <a:srgbClr val="C00000"/>
                </a:solidFill>
              </a:defRPr>
            </a:lvl1pPr>
            <a:lvl2pPr marL="342900" indent="-342900" algn="just">
              <a:buFont typeface="Wingdings" panose="05000000000000000000" pitchFamily="2" charset="2"/>
              <a:buChar char="§"/>
              <a:defRPr sz="2400">
                <a:solidFill>
                  <a:schemeClr val="tx1">
                    <a:lumMod val="75000"/>
                    <a:lumOff val="25000"/>
                  </a:schemeClr>
                </a:solidFill>
              </a:defRPr>
            </a:lvl2pPr>
            <a:lvl3pPr marL="809625" indent="-228600" algn="just">
              <a:buSzPct val="80000"/>
              <a:defRPr sz="2000">
                <a:solidFill>
                  <a:schemeClr val="tx1">
                    <a:lumMod val="75000"/>
                    <a:lumOff val="25000"/>
                  </a:schemeClr>
                </a:solidFill>
              </a:defRPr>
            </a:lvl3pPr>
            <a:lvl4pPr marL="1343025" indent="-228600" algn="just">
              <a:defRPr sz="1800">
                <a:solidFill>
                  <a:schemeClr val="tx1">
                    <a:lumMod val="75000"/>
                    <a:lumOff val="25000"/>
                  </a:schemeClr>
                </a:solidFill>
              </a:defRPr>
            </a:lvl4pPr>
            <a:lvl5pPr marL="1790700" indent="-228600" algn="just">
              <a:buFont typeface="Calibri" panose="020F0502020204030204" pitchFamily="34" charset="0"/>
              <a:buChar char="‒"/>
              <a:defRPr sz="1600">
                <a:solidFill>
                  <a:schemeClr val="tx1">
                    <a:lumMod val="75000"/>
                    <a:lumOff val="25000"/>
                  </a:schemeClr>
                </a:solidFill>
              </a:defRPr>
            </a:lvl5pPr>
            <a:lvl6pPr marL="2514600" indent="-228600" algn="just">
              <a:buFont typeface="Calibri" panose="020F0502020204030204" pitchFamily="34" charset="0"/>
              <a:buChar char="‒"/>
              <a:defRPr sz="1400">
                <a:solidFill>
                  <a:schemeClr val="tx1">
                    <a:lumMod val="75000"/>
                    <a:lumOff val="25000"/>
                  </a:schemeClr>
                </a:solidFill>
              </a:defRPr>
            </a:lvl6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a:p>
            <a:pPr lvl="5"/>
            <a:r>
              <a:rPr lang="fr-FR" dirty="0"/>
              <a:t>Sixième niveau</a:t>
            </a:r>
          </a:p>
        </p:txBody>
      </p:sp>
      <p:sp>
        <p:nvSpPr>
          <p:cNvPr id="7" name="Espace réservé du texte 6"/>
          <p:cNvSpPr>
            <a:spLocks noGrp="1"/>
          </p:cNvSpPr>
          <p:nvPr>
            <p:ph type="body" sz="quarter" idx="10" hasCustomPrompt="1"/>
          </p:nvPr>
        </p:nvSpPr>
        <p:spPr>
          <a:xfrm>
            <a:off x="1259632" y="764706"/>
            <a:ext cx="6696744" cy="432046"/>
          </a:xfrm>
          <a:prstGeom prst="rect">
            <a:avLst/>
          </a:prstGeom>
        </p:spPr>
        <p:txBody>
          <a:bodyPr anchor="ctr" anchorCtr="0"/>
          <a:lstStyle>
            <a:lvl1pPr>
              <a:defRPr sz="2800" cap="small" baseline="0">
                <a:solidFill>
                  <a:schemeClr val="tx1">
                    <a:lumMod val="75000"/>
                    <a:lumOff val="25000"/>
                  </a:schemeClr>
                </a:solidFill>
              </a:defRPr>
            </a:lvl1pPr>
          </a:lstStyle>
          <a:p>
            <a:pPr lvl="0"/>
            <a:r>
              <a:rPr lang="fr-FR" dirty="0"/>
              <a:t>Sous-Titre</a:t>
            </a:r>
          </a:p>
        </p:txBody>
      </p:sp>
    </p:spTree>
    <p:extLst>
      <p:ext uri="{BB962C8B-B14F-4D97-AF65-F5344CB8AC3E}">
        <p14:creationId xmlns:p14="http://schemas.microsoft.com/office/powerpoint/2010/main" val="16157047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604" y="-3713"/>
            <a:ext cx="9146604" cy="2564860"/>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Connecteur droit 18"/>
          <p:cNvCxnSpPr/>
          <p:nvPr userDrawn="1"/>
        </p:nvCxnSpPr>
        <p:spPr>
          <a:xfrm>
            <a:off x="251520" y="6237312"/>
            <a:ext cx="86435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1" name="ZoneTexte 20"/>
          <p:cNvSpPr txBox="1"/>
          <p:nvPr userDrawn="1"/>
        </p:nvSpPr>
        <p:spPr>
          <a:xfrm>
            <a:off x="7812360" y="6332140"/>
            <a:ext cx="1082700" cy="307777"/>
          </a:xfrm>
          <a:prstGeom prst="rect">
            <a:avLst/>
          </a:prstGeom>
          <a:noFill/>
        </p:spPr>
        <p:txBody>
          <a:bodyPr wrap="square" rtlCol="0">
            <a:spAutoFit/>
          </a:bodyPr>
          <a:lstStyle/>
          <a:p>
            <a:pPr algn="ctr"/>
            <a:r>
              <a:rPr lang="fr-FR" sz="1400" b="0" dirty="0">
                <a:solidFill>
                  <a:srgbClr val="C00000"/>
                </a:solidFill>
              </a:rPr>
              <a:t>|</a:t>
            </a:r>
            <a:r>
              <a:rPr lang="fr-FR" sz="1400" dirty="0">
                <a:solidFill>
                  <a:schemeClr val="tx1">
                    <a:lumMod val="75000"/>
                    <a:lumOff val="25000"/>
                  </a:schemeClr>
                </a:solidFill>
              </a:rPr>
              <a:t>  </a:t>
            </a:r>
            <a:fld id="{4149A777-1A7A-41A9-A608-5CF4084F6B85}" type="slidenum">
              <a:rPr lang="fr-FR" sz="1400" smtClean="0">
                <a:solidFill>
                  <a:schemeClr val="tx1">
                    <a:lumMod val="75000"/>
                    <a:lumOff val="25000"/>
                  </a:schemeClr>
                </a:solidFill>
              </a:rPr>
              <a:pPr/>
              <a:t>‹N°›</a:t>
            </a:fld>
            <a:endParaRPr lang="fr-FR" sz="1400" dirty="0">
              <a:solidFill>
                <a:schemeClr val="tx1">
                  <a:lumMod val="75000"/>
                  <a:lumOff val="25000"/>
                </a:schemeClr>
              </a:solidFill>
            </a:endParaRPr>
          </a:p>
        </p:txBody>
      </p:sp>
      <p:sp>
        <p:nvSpPr>
          <p:cNvPr id="22" name="ZoneTexte 21"/>
          <p:cNvSpPr txBox="1"/>
          <p:nvPr userDrawn="1"/>
        </p:nvSpPr>
        <p:spPr>
          <a:xfrm>
            <a:off x="1329060" y="6309320"/>
            <a:ext cx="6627316" cy="338554"/>
          </a:xfrm>
          <a:prstGeom prst="rect">
            <a:avLst/>
          </a:prstGeom>
          <a:noFill/>
        </p:spPr>
        <p:txBody>
          <a:bodyPr wrap="square" rtlCol="0">
            <a:noAutofit/>
          </a:bodyPr>
          <a:lstStyle/>
          <a:p>
            <a:pPr algn="ctr"/>
            <a:r>
              <a:rPr lang="fr-FR" sz="1600" cap="small" baseline="0" dirty="0">
                <a:solidFill>
                  <a:schemeClr val="tx1">
                    <a:lumMod val="65000"/>
                    <a:lumOff val="35000"/>
                  </a:schemeClr>
                </a:solidFill>
              </a:rPr>
              <a:t>Comité paritaire de gestion de l’Industrie pharmaceutique </a:t>
            </a:r>
            <a:r>
              <a:rPr lang="fr-FR" sz="1600" cap="small" dirty="0">
                <a:solidFill>
                  <a:schemeClr val="tx1">
                    <a:lumMod val="65000"/>
                    <a:lumOff val="35000"/>
                  </a:schemeClr>
                </a:solidFill>
              </a:rPr>
              <a:t>–</a:t>
            </a:r>
            <a:r>
              <a:rPr lang="fr-FR" sz="1600" cap="small" baseline="0" dirty="0">
                <a:solidFill>
                  <a:schemeClr val="tx1">
                    <a:lumMod val="65000"/>
                    <a:lumOff val="35000"/>
                  </a:schemeClr>
                </a:solidFill>
              </a:rPr>
              <a:t> </a:t>
            </a:r>
            <a:r>
              <a:rPr lang="fr-FR" sz="1400" cap="small" baseline="0" dirty="0">
                <a:solidFill>
                  <a:schemeClr val="tx1">
                    <a:lumMod val="65000"/>
                    <a:lumOff val="35000"/>
                  </a:schemeClr>
                </a:solidFill>
              </a:rPr>
              <a:t>21.02.2024</a:t>
            </a:r>
            <a:endParaRPr lang="fr-FR" sz="1400" cap="small" dirty="0">
              <a:solidFill>
                <a:schemeClr val="tx1">
                  <a:lumMod val="65000"/>
                  <a:lumOff val="35000"/>
                </a:schemeClr>
              </a:solidFill>
            </a:endParaRPr>
          </a:p>
        </p:txBody>
      </p:sp>
    </p:spTree>
    <p:extLst>
      <p:ext uri="{BB962C8B-B14F-4D97-AF65-F5344CB8AC3E}">
        <p14:creationId xmlns:p14="http://schemas.microsoft.com/office/powerpoint/2010/main" val="13665505"/>
      </p:ext>
    </p:extLst>
  </p:cSld>
  <p:clrMap bg1="lt1" tx1="dk1" bg2="lt2" tx2="dk2" accent1="accent1" accent2="accent2" accent3="accent3" accent4="accent4" accent5="accent5" accent6="accent6" hlink="hlink" folHlink="folHlink"/>
  <p:sldLayoutIdLst>
    <p:sldLayoutId id="2147483680" r:id="rId1"/>
    <p:sldLayoutId id="2147483685" r:id="rId2"/>
    <p:sldLayoutId id="2147483650" r:id="rId3"/>
  </p:sldLayoutIdLst>
  <p:hf sldNum="0" hdr="0" ftr="0"/>
  <p:txStyles>
    <p:titleStyle>
      <a:lvl1pPr algn="l" defTabSz="914400" rtl="0" eaLnBrk="1" latinLnBrk="0" hangingPunct="1">
        <a:spcBef>
          <a:spcPct val="0"/>
        </a:spcBef>
        <a:buNone/>
        <a:defRPr sz="3200" b="0" i="0" kern="1200" cap="small" baseline="0">
          <a:solidFill>
            <a:schemeClr val="tx1">
              <a:lumMod val="75000"/>
              <a:lumOff val="25000"/>
            </a:schemeClr>
          </a:solidFill>
          <a:latin typeface="+mn-lt"/>
          <a:ea typeface="+mj-ea"/>
          <a:cs typeface="+mj-cs"/>
        </a:defRPr>
      </a:lvl1pPr>
    </p:titleStyle>
    <p:bodyStyle>
      <a:lvl1pPr marL="0" indent="0" algn="l" defTabSz="914400" rtl="0" eaLnBrk="1" latinLnBrk="0" hangingPunct="1">
        <a:spcBef>
          <a:spcPct val="20000"/>
        </a:spcBef>
        <a:buFont typeface="Arial" pitchFamily="34" charset="0"/>
        <a:buNone/>
        <a:defRPr sz="2400" i="0" kern="1200">
          <a:solidFill>
            <a:srgbClr val="C00000"/>
          </a:solidFill>
          <a:latin typeface="+mj-lt"/>
          <a:ea typeface="+mn-ea"/>
          <a:cs typeface="+mn-cs"/>
        </a:defRPr>
      </a:lvl1pPr>
      <a:lvl2pPr marL="285750" indent="-285750" algn="l" defTabSz="914400" rtl="0" eaLnBrk="1" latinLnBrk="0" hangingPunct="1">
        <a:spcBef>
          <a:spcPct val="20000"/>
        </a:spcBef>
        <a:buFont typeface="Wingdings" panose="05000000000000000000" pitchFamily="2" charset="2"/>
        <a:buChar char="§"/>
        <a:defRPr sz="2400" i="0" kern="1200">
          <a:solidFill>
            <a:schemeClr val="tx1">
              <a:lumMod val="75000"/>
              <a:lumOff val="25000"/>
            </a:schemeClr>
          </a:solidFill>
          <a:latin typeface="+mj-lt"/>
          <a:ea typeface="+mn-ea"/>
          <a:cs typeface="+mn-cs"/>
        </a:defRPr>
      </a:lvl2pPr>
      <a:lvl3pPr marL="809625" indent="-228600" algn="l" defTabSz="914400" rtl="0" eaLnBrk="1" latinLnBrk="0" hangingPunct="1">
        <a:spcBef>
          <a:spcPct val="20000"/>
        </a:spcBef>
        <a:buFont typeface="Wingdings" panose="05000000000000000000" pitchFamily="2" charset="2"/>
        <a:buChar char="Ø"/>
        <a:defRPr sz="1800" i="0" kern="1200">
          <a:solidFill>
            <a:schemeClr val="tx1">
              <a:lumMod val="75000"/>
              <a:lumOff val="25000"/>
            </a:schemeClr>
          </a:solidFill>
          <a:latin typeface="+mj-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1600" i="0" kern="1200">
          <a:solidFill>
            <a:schemeClr val="tx1">
              <a:lumMod val="75000"/>
              <a:lumOff val="25000"/>
            </a:schemeClr>
          </a:solidFill>
          <a:latin typeface="+mj-lt"/>
          <a:ea typeface="+mn-ea"/>
          <a:cs typeface="+mn-cs"/>
        </a:defRPr>
      </a:lvl4pPr>
      <a:lvl5pPr marL="2057400" indent="-228600" algn="l" defTabSz="914400" rtl="0" eaLnBrk="1" latinLnBrk="0" hangingPunct="1">
        <a:spcBef>
          <a:spcPct val="20000"/>
        </a:spcBef>
        <a:buFont typeface="Wingdings" panose="05000000000000000000" pitchFamily="2" charset="2"/>
        <a:buChar char="§"/>
        <a:defRPr sz="1600" i="0" kern="1200">
          <a:solidFill>
            <a:schemeClr val="tx1">
              <a:lumMod val="75000"/>
              <a:lumOff val="25000"/>
            </a:schemeClr>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r>
              <a:rPr lang="fr-FR" dirty="0"/>
              <a:t>Revalorisation 2024</a:t>
            </a:r>
          </a:p>
        </p:txBody>
      </p:sp>
      <p:sp>
        <p:nvSpPr>
          <p:cNvPr id="3" name="Titre 2"/>
          <p:cNvSpPr>
            <a:spLocks noGrp="1"/>
          </p:cNvSpPr>
          <p:nvPr>
            <p:ph type="ctrTitle" sz="quarter"/>
          </p:nvPr>
        </p:nvSpPr>
        <p:spPr/>
        <p:txBody>
          <a:bodyPr/>
          <a:lstStyle/>
          <a:p>
            <a:r>
              <a:rPr lang="fr-FR" dirty="0"/>
              <a:t>Comité paritaire </a:t>
            </a:r>
            <a:br>
              <a:rPr lang="fr-FR" dirty="0"/>
            </a:br>
            <a:r>
              <a:rPr lang="fr-FR" dirty="0"/>
              <a:t>Régime conventionnel de l’Industrie Pharmaceutique</a:t>
            </a:r>
          </a:p>
        </p:txBody>
      </p:sp>
      <p:sp>
        <p:nvSpPr>
          <p:cNvPr id="7" name="Espace réservé du texte 6"/>
          <p:cNvSpPr>
            <a:spLocks noGrp="1"/>
          </p:cNvSpPr>
          <p:nvPr>
            <p:ph type="body" sz="quarter" idx="10"/>
          </p:nvPr>
        </p:nvSpPr>
        <p:spPr/>
        <p:txBody>
          <a:bodyPr/>
          <a:lstStyle/>
          <a:p>
            <a:r>
              <a:rPr lang="fr-FR" dirty="0"/>
              <a:t>21 Février 2024</a:t>
            </a:r>
          </a:p>
        </p:txBody>
      </p:sp>
    </p:spTree>
    <p:extLst>
      <p:ext uri="{BB962C8B-B14F-4D97-AF65-F5344CB8AC3E}">
        <p14:creationId xmlns:p14="http://schemas.microsoft.com/office/powerpoint/2010/main" val="254343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Rappel du mécanisme de financement </a:t>
            </a:r>
          </a:p>
        </p:txBody>
      </p:sp>
      <p:sp>
        <p:nvSpPr>
          <p:cNvPr id="3" name="Espace réservé du contenu 2"/>
          <p:cNvSpPr>
            <a:spLocks noGrp="1"/>
          </p:cNvSpPr>
          <p:nvPr>
            <p:ph idx="1"/>
          </p:nvPr>
        </p:nvSpPr>
        <p:spPr/>
        <p:txBody>
          <a:bodyPr/>
          <a:lstStyle/>
          <a:p>
            <a:pPr lvl="1"/>
            <a:endParaRPr lang="fr-FR" sz="2000" dirty="0"/>
          </a:p>
          <a:p>
            <a:pPr lvl="1"/>
            <a:r>
              <a:rPr lang="fr-FR" sz="2000" dirty="0"/>
              <a:t>Pour mémoire, la revalorisation était notamment financée via le mécanisme des fonds de revalorisation jusqu’à leur épuisement intervenu en 2020</a:t>
            </a:r>
          </a:p>
          <a:p>
            <a:pPr lvl="1"/>
            <a:endParaRPr lang="fr-FR" sz="2000" dirty="0">
              <a:solidFill>
                <a:srgbClr val="C00000"/>
              </a:solidFill>
            </a:endParaRPr>
          </a:p>
          <a:p>
            <a:pPr lvl="1"/>
            <a:r>
              <a:rPr lang="fr-FR" sz="2000" dirty="0"/>
              <a:t>Depuis 2021, la revalorisation est totalement financée par les produits financiers supérieurs au taux technique ou les résultats</a:t>
            </a:r>
          </a:p>
          <a:p>
            <a:pPr lvl="1"/>
            <a:endParaRPr lang="fr-FR" sz="2000" dirty="0"/>
          </a:p>
          <a:p>
            <a:pPr lvl="1"/>
            <a:r>
              <a:rPr lang="fr-FR" sz="2000" dirty="0"/>
              <a:t>En 2023 le comité paritaire a décidé un taux de revalorisation de 4%</a:t>
            </a:r>
          </a:p>
          <a:p>
            <a:pPr lvl="1"/>
            <a:endParaRPr lang="fr-FR" sz="2000" dirty="0"/>
          </a:p>
          <a:p>
            <a:pPr lvl="1"/>
            <a:endParaRPr lang="fr-FR" sz="2000" dirty="0"/>
          </a:p>
          <a:p>
            <a:pPr lvl="1"/>
            <a:endParaRPr lang="fr-FR" altLang="fr-FR" dirty="0"/>
          </a:p>
        </p:txBody>
      </p:sp>
      <p:sp>
        <p:nvSpPr>
          <p:cNvPr id="6" name="Espace réservé du texte 5"/>
          <p:cNvSpPr>
            <a:spLocks noGrp="1"/>
          </p:cNvSpPr>
          <p:nvPr>
            <p:ph type="body" sz="quarter" idx="10"/>
          </p:nvPr>
        </p:nvSpPr>
        <p:spPr/>
        <p:txBody>
          <a:bodyPr/>
          <a:lstStyle/>
          <a:p>
            <a:endParaRPr lang="fr-FR" dirty="0"/>
          </a:p>
        </p:txBody>
      </p:sp>
    </p:spTree>
    <p:extLst>
      <p:ext uri="{BB962C8B-B14F-4D97-AF65-F5344CB8AC3E}">
        <p14:creationId xmlns:p14="http://schemas.microsoft.com/office/powerpoint/2010/main" val="139145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Indices externes</a:t>
            </a:r>
          </a:p>
        </p:txBody>
      </p:sp>
      <p:sp>
        <p:nvSpPr>
          <p:cNvPr id="3" name="Espace réservé du contenu 2"/>
          <p:cNvSpPr>
            <a:spLocks noGrp="1"/>
          </p:cNvSpPr>
          <p:nvPr>
            <p:ph idx="1"/>
          </p:nvPr>
        </p:nvSpPr>
        <p:spPr/>
        <p:txBody>
          <a:bodyPr/>
          <a:lstStyle/>
          <a:p>
            <a:pPr marL="0" lvl="1" indent="0">
              <a:buNone/>
            </a:pPr>
            <a:endParaRPr lang="fr-FR" sz="1800" dirty="0">
              <a:solidFill>
                <a:srgbClr val="C00000"/>
              </a:solidFill>
            </a:endParaRPr>
          </a:p>
          <a:p>
            <a:pPr lvl="1"/>
            <a:r>
              <a:rPr lang="fr-FR" sz="2000" dirty="0"/>
              <a:t>Le régime conventionnel prend sa décision tous les ans en fonction de l’examen des indices externes et des analyses techniques du régime. Le tableau de la page suivante reprend l’évolution des différents indices externes et du RPC</a:t>
            </a:r>
          </a:p>
          <a:p>
            <a:pPr lvl="2"/>
            <a:endParaRPr lang="fr-FR" altLang="fr-FR" sz="1600" dirty="0"/>
          </a:p>
        </p:txBody>
      </p:sp>
      <p:sp>
        <p:nvSpPr>
          <p:cNvPr id="6" name="Espace réservé du texte 5"/>
          <p:cNvSpPr>
            <a:spLocks noGrp="1"/>
          </p:cNvSpPr>
          <p:nvPr>
            <p:ph type="body" sz="quarter" idx="10"/>
          </p:nvPr>
        </p:nvSpPr>
        <p:spPr/>
        <p:txBody>
          <a:bodyPr/>
          <a:lstStyle/>
          <a:p>
            <a:endParaRPr lang="fr-FR" dirty="0"/>
          </a:p>
        </p:txBody>
      </p:sp>
    </p:spTree>
    <p:extLst>
      <p:ext uri="{BB962C8B-B14F-4D97-AF65-F5344CB8AC3E}">
        <p14:creationId xmlns:p14="http://schemas.microsoft.com/office/powerpoint/2010/main" val="989558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85337"/>
            <a:ext cx="7272808" cy="463289"/>
          </a:xfrm>
        </p:spPr>
        <p:txBody>
          <a:bodyPr/>
          <a:lstStyle/>
          <a:p>
            <a:r>
              <a:rPr lang="fr-FR" dirty="0"/>
              <a:t>Revalorisation du RPC et indices externes</a:t>
            </a:r>
          </a:p>
        </p:txBody>
      </p:sp>
      <p:sp>
        <p:nvSpPr>
          <p:cNvPr id="3" name="Espace réservé du contenu 2"/>
          <p:cNvSpPr>
            <a:spLocks noGrp="1"/>
          </p:cNvSpPr>
          <p:nvPr>
            <p:ph idx="1"/>
          </p:nvPr>
        </p:nvSpPr>
        <p:spPr>
          <a:xfrm>
            <a:off x="179512" y="1139805"/>
            <a:ext cx="8568952" cy="5040560"/>
          </a:xfrm>
        </p:spPr>
        <p:txBody>
          <a:bodyPr/>
          <a:lstStyle/>
          <a:p>
            <a:pPr marL="0" lvl="1" indent="0">
              <a:buNone/>
            </a:pPr>
            <a:endParaRPr lang="fr-FR" altLang="fr-FR" sz="1600" dirty="0"/>
          </a:p>
          <a:p>
            <a:pPr lvl="1"/>
            <a:endParaRPr lang="fr-FR" sz="1600" dirty="0"/>
          </a:p>
          <a:p>
            <a:pPr lvl="1"/>
            <a:endParaRPr lang="fr-FR" sz="1600" dirty="0"/>
          </a:p>
          <a:p>
            <a:pPr lvl="2"/>
            <a:endParaRPr lang="fr-FR" sz="1400" dirty="0"/>
          </a:p>
        </p:txBody>
      </p:sp>
      <p:sp>
        <p:nvSpPr>
          <p:cNvPr id="6" name="Espace réservé du texte 5"/>
          <p:cNvSpPr>
            <a:spLocks noGrp="1"/>
          </p:cNvSpPr>
          <p:nvPr>
            <p:ph type="body" sz="quarter" idx="10"/>
          </p:nvPr>
        </p:nvSpPr>
        <p:spPr/>
        <p:txBody>
          <a:bodyPr/>
          <a:lstStyle/>
          <a:p>
            <a:endParaRPr lang="fr-FR" dirty="0"/>
          </a:p>
        </p:txBody>
      </p:sp>
      <p:pic>
        <p:nvPicPr>
          <p:cNvPr id="5" name="Image 4">
            <a:extLst>
              <a:ext uri="{FF2B5EF4-FFF2-40B4-BE49-F238E27FC236}">
                <a16:creationId xmlns:a16="http://schemas.microsoft.com/office/drawing/2014/main" id="{BD5C3297-3D38-F5D7-A6CA-A761D2E1E28F}"/>
              </a:ext>
            </a:extLst>
          </p:cNvPr>
          <p:cNvPicPr>
            <a:picLocks noChangeAspect="1"/>
          </p:cNvPicPr>
          <p:nvPr/>
        </p:nvPicPr>
        <p:blipFill>
          <a:blip r:embed="rId2"/>
          <a:stretch>
            <a:fillRect/>
          </a:stretch>
        </p:blipFill>
        <p:spPr>
          <a:xfrm>
            <a:off x="755576" y="1257396"/>
            <a:ext cx="7128792" cy="4941467"/>
          </a:xfrm>
          <a:prstGeom prst="rect">
            <a:avLst/>
          </a:prstGeom>
        </p:spPr>
      </p:pic>
    </p:spTree>
    <p:extLst>
      <p:ext uri="{BB962C8B-B14F-4D97-AF65-F5344CB8AC3E}">
        <p14:creationId xmlns:p14="http://schemas.microsoft.com/office/powerpoint/2010/main" val="108816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85337"/>
            <a:ext cx="7272808" cy="463289"/>
          </a:xfrm>
        </p:spPr>
        <p:txBody>
          <a:bodyPr/>
          <a:lstStyle/>
          <a:p>
            <a:r>
              <a:rPr lang="fr-FR" dirty="0"/>
              <a:t>Impact indicatif de la revalorisation 2024</a:t>
            </a:r>
          </a:p>
        </p:txBody>
      </p:sp>
      <p:sp>
        <p:nvSpPr>
          <p:cNvPr id="6" name="Espace réservé du texte 5"/>
          <p:cNvSpPr>
            <a:spLocks noGrp="1"/>
          </p:cNvSpPr>
          <p:nvPr>
            <p:ph type="body" sz="quarter" idx="10"/>
          </p:nvPr>
        </p:nvSpPr>
        <p:spPr/>
        <p:txBody>
          <a:bodyPr/>
          <a:lstStyle/>
          <a:p>
            <a:endParaRPr lang="fr-FR" dirty="0"/>
          </a:p>
        </p:txBody>
      </p:sp>
      <p:pic>
        <p:nvPicPr>
          <p:cNvPr id="5" name="Image 4">
            <a:extLst>
              <a:ext uri="{FF2B5EF4-FFF2-40B4-BE49-F238E27FC236}">
                <a16:creationId xmlns:a16="http://schemas.microsoft.com/office/drawing/2014/main" id="{8F4AEAA4-E652-53E5-6A77-6D0AD2B8DF35}"/>
              </a:ext>
            </a:extLst>
          </p:cNvPr>
          <p:cNvPicPr>
            <a:picLocks noChangeAspect="1"/>
          </p:cNvPicPr>
          <p:nvPr/>
        </p:nvPicPr>
        <p:blipFill>
          <a:blip r:embed="rId2"/>
          <a:stretch>
            <a:fillRect/>
          </a:stretch>
        </p:blipFill>
        <p:spPr>
          <a:xfrm>
            <a:off x="413792" y="2420888"/>
            <a:ext cx="8100392" cy="1320003"/>
          </a:xfrm>
          <a:prstGeom prst="rect">
            <a:avLst/>
          </a:prstGeom>
        </p:spPr>
      </p:pic>
    </p:spTree>
    <p:extLst>
      <p:ext uri="{BB962C8B-B14F-4D97-AF65-F5344CB8AC3E}">
        <p14:creationId xmlns:p14="http://schemas.microsoft.com/office/powerpoint/2010/main" val="2883841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Faits marquants</a:t>
            </a:r>
          </a:p>
        </p:txBody>
      </p:sp>
      <p:sp>
        <p:nvSpPr>
          <p:cNvPr id="3" name="Espace réservé du contenu 2"/>
          <p:cNvSpPr>
            <a:spLocks noGrp="1"/>
          </p:cNvSpPr>
          <p:nvPr>
            <p:ph idx="1"/>
          </p:nvPr>
        </p:nvSpPr>
        <p:spPr>
          <a:xfrm>
            <a:off x="179512" y="1206480"/>
            <a:ext cx="8568952" cy="5040560"/>
          </a:xfrm>
        </p:spPr>
        <p:txBody>
          <a:bodyPr/>
          <a:lstStyle/>
          <a:p>
            <a:pPr lvl="1"/>
            <a:r>
              <a:rPr lang="fr-FR" sz="2000" dirty="0"/>
              <a:t>Le taux technique maximal autorisé pour le calcul des provisions arrêt de travail passe de 0,66% à 1,79% en 2023</a:t>
            </a:r>
          </a:p>
          <a:p>
            <a:pPr lvl="2"/>
            <a:r>
              <a:rPr lang="fr-FR" sz="1600" dirty="0"/>
              <a:t>Les comptes du RPC seront établis avec un taux technique de 1,50% contre 0,50 % en 2022</a:t>
            </a:r>
          </a:p>
          <a:p>
            <a:pPr lvl="2"/>
            <a:r>
              <a:rPr lang="fr-FR" sz="1600" dirty="0"/>
              <a:t>Cette hausse du taux technique entraîne un gain sur provisions fin 2023 d’environ  + 17 M€</a:t>
            </a:r>
          </a:p>
          <a:p>
            <a:pPr lvl="3"/>
            <a:r>
              <a:rPr lang="fr-FR" sz="1400" dirty="0"/>
              <a:t>Le revalorisation de 4% d’avril 2023 représentait une charge de l’ordre de - 12 M€</a:t>
            </a:r>
          </a:p>
          <a:p>
            <a:pPr lvl="1"/>
            <a:endParaRPr lang="fr-FR" sz="1200" dirty="0"/>
          </a:p>
          <a:p>
            <a:pPr lvl="1"/>
            <a:r>
              <a:rPr lang="fr-FR" sz="2000" dirty="0"/>
              <a:t>Le taux technique (75% de la moyenne sur 24 mois du TME</a:t>
            </a:r>
            <a:r>
              <a:rPr lang="fr-FR" sz="2000" baseline="30000" dirty="0"/>
              <a:t>1</a:t>
            </a:r>
            <a:r>
              <a:rPr lang="fr-FR" sz="2000" dirty="0"/>
              <a:t>) pourrait :</a:t>
            </a:r>
          </a:p>
          <a:p>
            <a:pPr lvl="2"/>
            <a:r>
              <a:rPr lang="fr-FR" sz="1600" dirty="0"/>
              <a:t>Augmenter à nouveau légèrement en 2024 (taux technique de 2% ?)</a:t>
            </a:r>
          </a:p>
          <a:p>
            <a:pPr lvl="2"/>
            <a:r>
              <a:rPr lang="fr-FR" sz="1600" dirty="0"/>
              <a:t>Stagner et/ou diminuer par la suite (constitution des provisions additionnelles) si l’état français emprunte à des taux moins élevés</a:t>
            </a:r>
          </a:p>
          <a:p>
            <a:pPr lvl="2"/>
            <a:endParaRPr lang="fr-FR" sz="1050" dirty="0"/>
          </a:p>
          <a:p>
            <a:pPr lvl="1"/>
            <a:r>
              <a:rPr lang="fr-FR" sz="2000" dirty="0"/>
              <a:t>Le taux de l’actif prévoyance d’AXA est de 3,00% en 2023 pour un taux distribué dans les comptes de 2,97%, soit un gain financier d’environ + 8 M€</a:t>
            </a:r>
          </a:p>
          <a:p>
            <a:pPr lvl="2"/>
            <a:r>
              <a:rPr lang="fr-FR" sz="1600" dirty="0"/>
              <a:t>Le gain financier représente les intérêts supérieurs au taux technique</a:t>
            </a:r>
          </a:p>
          <a:p>
            <a:pPr lvl="2"/>
            <a:r>
              <a:rPr lang="fr-FR" sz="1600" dirty="0"/>
              <a:t>Compte tenu de la hausse importante du taux technique fin 2023, le gain financier pourrait être moindre en 2024</a:t>
            </a:r>
          </a:p>
          <a:p>
            <a:pPr lvl="5"/>
            <a:endParaRPr lang="fr-FR" sz="1000" dirty="0"/>
          </a:p>
          <a:p>
            <a:pPr marL="581025" lvl="2" indent="0">
              <a:buNone/>
            </a:pPr>
            <a:r>
              <a:rPr lang="fr-FR" sz="1400" i="1" baseline="30000" dirty="0"/>
              <a:t>1</a:t>
            </a:r>
            <a:r>
              <a:rPr lang="fr-FR" sz="1400" i="1" dirty="0"/>
              <a:t> Taux moyen mensuel des emprunts d’état</a:t>
            </a:r>
          </a:p>
          <a:p>
            <a:pPr lvl="2"/>
            <a:endParaRPr lang="fr-FR" sz="1600" dirty="0"/>
          </a:p>
          <a:p>
            <a:pPr lvl="2"/>
            <a:endParaRPr lang="fr-FR" sz="1600" dirty="0"/>
          </a:p>
          <a:p>
            <a:pPr lvl="1"/>
            <a:endParaRPr lang="fr-FR" dirty="0"/>
          </a:p>
        </p:txBody>
      </p:sp>
      <p:sp>
        <p:nvSpPr>
          <p:cNvPr id="6" name="Espace réservé du texte 5"/>
          <p:cNvSpPr>
            <a:spLocks noGrp="1"/>
          </p:cNvSpPr>
          <p:nvPr>
            <p:ph type="body" sz="quarter" idx="10"/>
          </p:nvPr>
        </p:nvSpPr>
        <p:spPr/>
        <p:txBody>
          <a:bodyPr/>
          <a:lstStyle/>
          <a:p>
            <a:endParaRPr lang="fr-FR" dirty="0"/>
          </a:p>
        </p:txBody>
      </p:sp>
    </p:spTree>
    <p:extLst>
      <p:ext uri="{BB962C8B-B14F-4D97-AF65-F5344CB8AC3E}">
        <p14:creationId xmlns:p14="http://schemas.microsoft.com/office/powerpoint/2010/main" val="81672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Rappel des résultats techniques à fin 2022</a:t>
            </a:r>
          </a:p>
        </p:txBody>
      </p:sp>
      <p:sp>
        <p:nvSpPr>
          <p:cNvPr id="6" name="Espace réservé du texte 5"/>
          <p:cNvSpPr>
            <a:spLocks noGrp="1"/>
          </p:cNvSpPr>
          <p:nvPr>
            <p:ph type="body" sz="quarter" idx="10"/>
          </p:nvPr>
        </p:nvSpPr>
        <p:spPr/>
        <p:txBody>
          <a:bodyPr/>
          <a:lstStyle/>
          <a:p>
            <a:endParaRPr lang="fr-FR" dirty="0"/>
          </a:p>
        </p:txBody>
      </p:sp>
      <p:pic>
        <p:nvPicPr>
          <p:cNvPr id="3" name="Image 2">
            <a:extLst>
              <a:ext uri="{FF2B5EF4-FFF2-40B4-BE49-F238E27FC236}">
                <a16:creationId xmlns:a16="http://schemas.microsoft.com/office/drawing/2014/main" id="{966A25FF-848C-A614-399F-DA4A21242602}"/>
              </a:ext>
            </a:extLst>
          </p:cNvPr>
          <p:cNvPicPr>
            <a:picLocks noChangeAspect="1"/>
          </p:cNvPicPr>
          <p:nvPr/>
        </p:nvPicPr>
        <p:blipFill>
          <a:blip r:embed="rId2"/>
          <a:stretch>
            <a:fillRect/>
          </a:stretch>
        </p:blipFill>
        <p:spPr>
          <a:xfrm>
            <a:off x="257246" y="1497895"/>
            <a:ext cx="8583912" cy="4438273"/>
          </a:xfrm>
          <a:prstGeom prst="rect">
            <a:avLst/>
          </a:prstGeom>
        </p:spPr>
      </p:pic>
    </p:spTree>
    <p:extLst>
      <p:ext uri="{BB962C8B-B14F-4D97-AF65-F5344CB8AC3E}">
        <p14:creationId xmlns:p14="http://schemas.microsoft.com/office/powerpoint/2010/main" val="253966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Réserves du régime</a:t>
            </a:r>
          </a:p>
        </p:txBody>
      </p:sp>
      <p:sp>
        <p:nvSpPr>
          <p:cNvPr id="3" name="Espace réservé du contenu 2"/>
          <p:cNvSpPr>
            <a:spLocks noGrp="1"/>
          </p:cNvSpPr>
          <p:nvPr>
            <p:ph idx="1"/>
          </p:nvPr>
        </p:nvSpPr>
        <p:spPr/>
        <p:txBody>
          <a:bodyPr/>
          <a:lstStyle/>
          <a:p>
            <a:pPr marL="0" lvl="1" indent="0">
              <a:buNone/>
            </a:pPr>
            <a:endParaRPr lang="fr-FR" sz="1800" dirty="0">
              <a:solidFill>
                <a:srgbClr val="C00000"/>
              </a:solidFill>
            </a:endParaRPr>
          </a:p>
          <a:p>
            <a:pPr lvl="2"/>
            <a:endParaRPr lang="fr-FR" altLang="fr-FR" sz="1600" dirty="0"/>
          </a:p>
        </p:txBody>
      </p:sp>
      <p:sp>
        <p:nvSpPr>
          <p:cNvPr id="6" name="Espace réservé du texte 5"/>
          <p:cNvSpPr>
            <a:spLocks noGrp="1"/>
          </p:cNvSpPr>
          <p:nvPr>
            <p:ph type="body" sz="quarter" idx="10"/>
          </p:nvPr>
        </p:nvSpPr>
        <p:spPr/>
        <p:txBody>
          <a:bodyPr/>
          <a:lstStyle/>
          <a:p>
            <a:endParaRPr lang="fr-FR" dirty="0"/>
          </a:p>
        </p:txBody>
      </p:sp>
      <p:sp>
        <p:nvSpPr>
          <p:cNvPr id="5" name="Espace réservé du contenu 2">
            <a:extLst>
              <a:ext uri="{FF2B5EF4-FFF2-40B4-BE49-F238E27FC236}">
                <a16:creationId xmlns:a16="http://schemas.microsoft.com/office/drawing/2014/main" id="{D06D4190-2ACA-0B17-D139-D524B42B1435}"/>
              </a:ext>
            </a:extLst>
          </p:cNvPr>
          <p:cNvSpPr txBox="1">
            <a:spLocks/>
          </p:cNvSpPr>
          <p:nvPr/>
        </p:nvSpPr>
        <p:spPr>
          <a:xfrm>
            <a:off x="4211960" y="1358880"/>
            <a:ext cx="4688904" cy="5040560"/>
          </a:xfrm>
          <a:prstGeom prst="rect">
            <a:avLst/>
          </a:prstGeom>
        </p:spPr>
        <p:txBody>
          <a:bodyPr/>
          <a:lstStyle>
            <a:lvl1pPr marL="0" indent="0" algn="just" defTabSz="914400" rtl="0" eaLnBrk="1" latinLnBrk="0" hangingPunct="1">
              <a:spcBef>
                <a:spcPct val="20000"/>
              </a:spcBef>
              <a:buFont typeface="Arial" pitchFamily="34" charset="0"/>
              <a:buNone/>
              <a:defRPr sz="2400" i="0" kern="1200">
                <a:solidFill>
                  <a:srgbClr val="C00000"/>
                </a:solidFill>
                <a:latin typeface="+mj-lt"/>
                <a:ea typeface="+mn-ea"/>
                <a:cs typeface="+mn-cs"/>
              </a:defRPr>
            </a:lvl1pPr>
            <a:lvl2pPr marL="342900" indent="-342900" algn="just" defTabSz="914400" rtl="0" eaLnBrk="1" latinLnBrk="0" hangingPunct="1">
              <a:spcBef>
                <a:spcPct val="20000"/>
              </a:spcBef>
              <a:buFont typeface="Wingdings" panose="05000000000000000000" pitchFamily="2" charset="2"/>
              <a:buChar char="§"/>
              <a:defRPr sz="2400" i="0" kern="1200">
                <a:solidFill>
                  <a:schemeClr val="tx1">
                    <a:lumMod val="75000"/>
                    <a:lumOff val="25000"/>
                  </a:schemeClr>
                </a:solidFill>
                <a:latin typeface="+mj-lt"/>
                <a:ea typeface="+mn-ea"/>
                <a:cs typeface="+mn-cs"/>
              </a:defRPr>
            </a:lvl2pPr>
            <a:lvl3pPr marL="809625" indent="-228600" algn="just" defTabSz="914400" rtl="0" eaLnBrk="1" latinLnBrk="0" hangingPunct="1">
              <a:spcBef>
                <a:spcPct val="20000"/>
              </a:spcBef>
              <a:buSzPct val="80000"/>
              <a:buFont typeface="Wingdings" panose="05000000000000000000" pitchFamily="2" charset="2"/>
              <a:buChar char="Ø"/>
              <a:defRPr sz="2000" i="0" kern="1200">
                <a:solidFill>
                  <a:schemeClr val="tx1">
                    <a:lumMod val="75000"/>
                    <a:lumOff val="25000"/>
                  </a:schemeClr>
                </a:solidFill>
                <a:latin typeface="+mj-lt"/>
                <a:ea typeface="+mn-ea"/>
                <a:cs typeface="+mn-cs"/>
              </a:defRPr>
            </a:lvl3pPr>
            <a:lvl4pPr marL="1343025" indent="-228600" algn="just" defTabSz="914400" rtl="0" eaLnBrk="1" latinLnBrk="0" hangingPunct="1">
              <a:spcBef>
                <a:spcPct val="20000"/>
              </a:spcBef>
              <a:buFont typeface="Wingdings" panose="05000000000000000000" pitchFamily="2" charset="2"/>
              <a:buChar char="§"/>
              <a:defRPr sz="1800" i="0" kern="1200">
                <a:solidFill>
                  <a:schemeClr val="tx1">
                    <a:lumMod val="75000"/>
                    <a:lumOff val="25000"/>
                  </a:schemeClr>
                </a:solidFill>
                <a:latin typeface="+mj-lt"/>
                <a:ea typeface="+mn-ea"/>
                <a:cs typeface="+mn-cs"/>
              </a:defRPr>
            </a:lvl4pPr>
            <a:lvl5pPr marL="1790700" indent="-228600" algn="just" defTabSz="914400" rtl="0" eaLnBrk="1" latinLnBrk="0" hangingPunct="1">
              <a:spcBef>
                <a:spcPct val="20000"/>
              </a:spcBef>
              <a:buFont typeface="Calibri" panose="020F0502020204030204" pitchFamily="34" charset="0"/>
              <a:buChar char="‒"/>
              <a:defRPr sz="1600" i="0" kern="1200">
                <a:solidFill>
                  <a:schemeClr val="tx1">
                    <a:lumMod val="75000"/>
                    <a:lumOff val="25000"/>
                  </a:schemeClr>
                </a:solidFill>
                <a:latin typeface="+mj-lt"/>
                <a:ea typeface="+mn-ea"/>
                <a:cs typeface="+mn-cs"/>
              </a:defRPr>
            </a:lvl5pPr>
            <a:lvl6pPr marL="2514600" indent="-228600" algn="just" defTabSz="914400" rtl="0" eaLnBrk="1" latinLnBrk="0" hangingPunct="1">
              <a:spcBef>
                <a:spcPct val="20000"/>
              </a:spcBef>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fr-FR" sz="1800" dirty="0"/>
              <a:t>A fin 2022, les réserves du régime représentent 40,2 M €, soit 62,7% des cotisations ou 13% des provisions</a:t>
            </a:r>
          </a:p>
          <a:p>
            <a:pPr lvl="1"/>
            <a:endParaRPr lang="fr-FR" dirty="0"/>
          </a:p>
        </p:txBody>
      </p:sp>
      <p:pic>
        <p:nvPicPr>
          <p:cNvPr id="7" name="Image 6">
            <a:extLst>
              <a:ext uri="{FF2B5EF4-FFF2-40B4-BE49-F238E27FC236}">
                <a16:creationId xmlns:a16="http://schemas.microsoft.com/office/drawing/2014/main" id="{E3429743-BB69-FEAB-120F-17EA230B9671}"/>
              </a:ext>
            </a:extLst>
          </p:cNvPr>
          <p:cNvPicPr>
            <a:picLocks noChangeAspect="1"/>
          </p:cNvPicPr>
          <p:nvPr/>
        </p:nvPicPr>
        <p:blipFill>
          <a:blip r:embed="rId2"/>
          <a:stretch>
            <a:fillRect/>
          </a:stretch>
        </p:blipFill>
        <p:spPr>
          <a:xfrm>
            <a:off x="1023591" y="1502203"/>
            <a:ext cx="6376737" cy="4753914"/>
          </a:xfrm>
          <a:prstGeom prst="rect">
            <a:avLst/>
          </a:prstGeom>
        </p:spPr>
      </p:pic>
    </p:spTree>
    <p:extLst>
      <p:ext uri="{BB962C8B-B14F-4D97-AF65-F5344CB8AC3E}">
        <p14:creationId xmlns:p14="http://schemas.microsoft.com/office/powerpoint/2010/main" val="3734234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285337"/>
            <a:ext cx="7272808" cy="463289"/>
          </a:xfrm>
        </p:spPr>
        <p:txBody>
          <a:bodyPr/>
          <a:lstStyle/>
          <a:p>
            <a:r>
              <a:rPr lang="fr-FR" dirty="0"/>
              <a:t>Rappel du résultat 2022</a:t>
            </a:r>
          </a:p>
        </p:txBody>
      </p:sp>
      <p:sp>
        <p:nvSpPr>
          <p:cNvPr id="6" name="Espace réservé du texte 5"/>
          <p:cNvSpPr>
            <a:spLocks noGrp="1"/>
          </p:cNvSpPr>
          <p:nvPr>
            <p:ph type="body" sz="quarter" idx="10"/>
          </p:nvPr>
        </p:nvSpPr>
        <p:spPr/>
        <p:txBody>
          <a:bodyPr/>
          <a:lstStyle/>
          <a:p>
            <a:endParaRPr lang="fr-FR" dirty="0"/>
          </a:p>
        </p:txBody>
      </p:sp>
      <p:sp>
        <p:nvSpPr>
          <p:cNvPr id="4" name="Espace réservé du contenu 3"/>
          <p:cNvSpPr>
            <a:spLocks noGrp="1"/>
          </p:cNvSpPr>
          <p:nvPr>
            <p:ph idx="1"/>
          </p:nvPr>
        </p:nvSpPr>
        <p:spPr>
          <a:xfrm>
            <a:off x="251520" y="1206480"/>
            <a:ext cx="3384376" cy="782360"/>
          </a:xfrm>
        </p:spPr>
        <p:txBody>
          <a:bodyPr/>
          <a:lstStyle/>
          <a:p>
            <a:endParaRPr lang="fr-FR" dirty="0"/>
          </a:p>
        </p:txBody>
      </p:sp>
      <p:pic>
        <p:nvPicPr>
          <p:cNvPr id="3" name="Image 2">
            <a:extLst>
              <a:ext uri="{FF2B5EF4-FFF2-40B4-BE49-F238E27FC236}">
                <a16:creationId xmlns:a16="http://schemas.microsoft.com/office/drawing/2014/main" id="{D5F62614-E20A-C8EA-FFF6-6C126A45C6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252239"/>
            <a:ext cx="7383462" cy="496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533494"/>
      </p:ext>
    </p:extLst>
  </p:cSld>
  <p:clrMapOvr>
    <a:masterClrMapping/>
  </p:clrMapOvr>
</p:sld>
</file>

<file path=ppt/theme/theme1.xml><?xml version="1.0" encoding="utf-8"?>
<a:theme xmlns:a="http://schemas.openxmlformats.org/drawingml/2006/main" name="Pré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22518</TotalTime>
  <Words>358</Words>
  <Application>Microsoft Office PowerPoint</Application>
  <PresentationFormat>Affichage à l'écran (4:3)</PresentationFormat>
  <Paragraphs>38</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Wingdings</vt:lpstr>
      <vt:lpstr>Présentation2</vt:lpstr>
      <vt:lpstr>Comité paritaire  Régime conventionnel de l’Industrie Pharmaceutique</vt:lpstr>
      <vt:lpstr>Rappel du mécanisme de financement </vt:lpstr>
      <vt:lpstr>Indices externes</vt:lpstr>
      <vt:lpstr>Revalorisation du RPC et indices externes</vt:lpstr>
      <vt:lpstr>Impact indicatif de la revalorisation 2024</vt:lpstr>
      <vt:lpstr>Faits marquants</vt:lpstr>
      <vt:lpstr>Rappel des résultats techniques à fin 2022</vt:lpstr>
      <vt:lpstr>Réserves du régime</vt:lpstr>
      <vt:lpstr>Rappel du résultat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Brigitte ECARY</dc:creator>
  <cp:lastModifiedBy>Pascal MARON</cp:lastModifiedBy>
  <cp:revision>217</cp:revision>
  <cp:lastPrinted>2024-02-13T13:24:28Z</cp:lastPrinted>
  <dcterms:created xsi:type="dcterms:W3CDTF">2017-03-28T09:56:19Z</dcterms:created>
  <dcterms:modified xsi:type="dcterms:W3CDTF">2024-02-19T19:57:33Z</dcterms:modified>
</cp:coreProperties>
</file>